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7">
  <p:sldMasterIdLst>
    <p:sldMasterId id="2147484168" r:id="rId1"/>
  </p:sldMasterIdLst>
  <p:notesMasterIdLst>
    <p:notesMasterId r:id="rId40"/>
  </p:notesMasterIdLst>
  <p:sldIdLst>
    <p:sldId id="256" r:id="rId2"/>
    <p:sldId id="402" r:id="rId3"/>
    <p:sldId id="430" r:id="rId4"/>
    <p:sldId id="428" r:id="rId5"/>
    <p:sldId id="401" r:id="rId6"/>
    <p:sldId id="420" r:id="rId7"/>
    <p:sldId id="378" r:id="rId8"/>
    <p:sldId id="369" r:id="rId9"/>
    <p:sldId id="376" r:id="rId10"/>
    <p:sldId id="397" r:id="rId11"/>
    <p:sldId id="398" r:id="rId12"/>
    <p:sldId id="399" r:id="rId13"/>
    <p:sldId id="400" r:id="rId14"/>
    <p:sldId id="387" r:id="rId15"/>
    <p:sldId id="388" r:id="rId16"/>
    <p:sldId id="390" r:id="rId17"/>
    <p:sldId id="389" r:id="rId18"/>
    <p:sldId id="431" r:id="rId19"/>
    <p:sldId id="408" r:id="rId20"/>
    <p:sldId id="410" r:id="rId21"/>
    <p:sldId id="409" r:id="rId22"/>
    <p:sldId id="413" r:id="rId23"/>
    <p:sldId id="411" r:id="rId24"/>
    <p:sldId id="412" r:id="rId25"/>
    <p:sldId id="414" r:id="rId26"/>
    <p:sldId id="415" r:id="rId27"/>
    <p:sldId id="416" r:id="rId28"/>
    <p:sldId id="419" r:id="rId29"/>
    <p:sldId id="392" r:id="rId30"/>
    <p:sldId id="404" r:id="rId31"/>
    <p:sldId id="405" r:id="rId32"/>
    <p:sldId id="383" r:id="rId33"/>
    <p:sldId id="384" r:id="rId34"/>
    <p:sldId id="381" r:id="rId35"/>
    <p:sldId id="382" r:id="rId36"/>
    <p:sldId id="406" r:id="rId37"/>
    <p:sldId id="386" r:id="rId38"/>
    <p:sldId id="421" r:id="rId3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  <a:srgbClr val="CC0066"/>
    <a:srgbClr val="CCECFF"/>
    <a:srgbClr val="CCFFFF"/>
    <a:srgbClr val="66FFCC"/>
    <a:srgbClr val="FF0066"/>
    <a:srgbClr val="9900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5" autoAdjust="0"/>
    <p:restoredTop sz="88473" autoAdjust="0"/>
  </p:normalViewPr>
  <p:slideViewPr>
    <p:cSldViewPr>
      <p:cViewPr>
        <p:scale>
          <a:sx n="103" d="100"/>
          <a:sy n="103" d="100"/>
        </p:scale>
        <p:origin x="-4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8;&#1086;&#1093;&#1086;&#1083;&#1077;&#1074;&#1089;&#1082;&#1080;&#1081;&#1042;&#1056;\&#1056;&#1072;&#1073;&#1086;&#1095;&#1080;&#1081;%20&#1089;&#1090;&#1086;&#1083;\&#1042;&#1099;&#1087;&#1091;&#1089;&#1082;%20&#1086;&#1089;&#1077;&#1090;&#1088;&#1086;&#1074;&#1099;&#1093;%202008-2015%20&#1075;&#1075;.%20&#1074;%20&#1088;.%20&#1048;&#1088;&#1090;&#1099;&#1096;.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B\&#1051;&#1072;&#1073;&#1086;&#1088;&#1072;&#1090;&#1086;&#1088;&#1080;&#1103;\&#1054;&#1044;&#1059;_&#1057;&#1090;&#1077;&#1088;&#1083;&#1103;&#1076;&#1100;_2015_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aborant_3\Desktop\11&#1042;&#1099;&#1083;&#1086;&#1074;%20&#1087;&#1086;%20&#1056;&#1057;%20(&#1071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876938986556422E-2"/>
          <c:y val="7.52475247524753E-2"/>
          <c:w val="0.93588417786970013"/>
          <c:h val="0.7544554455445579"/>
        </c:manualLayout>
      </c:layout>
      <c:barChart>
        <c:barDir val="col"/>
        <c:grouping val="clustered"/>
        <c:varyColors val="0"/>
        <c:ser>
          <c:idx val="10"/>
          <c:order val="0"/>
          <c:tx>
            <c:strRef>
              <c:f>Sheet1!$B$1</c:f>
              <c:strCache>
                <c:ptCount val="1"/>
                <c:pt idx="0">
                  <c:v>Осетр</c:v>
                </c:pt>
              </c:strCache>
            </c:strRef>
          </c:tx>
          <c:spPr>
            <a:solidFill>
              <a:srgbClr val="993366"/>
            </a:solidFill>
            <a:ln w="11294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2586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Sheet1!$A$2:$A$36</c:f>
              <c:numCache>
                <c:formatCode>0</c:formatCode>
                <c:ptCount val="35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 formatCode="General">
                  <c:v>1999</c:v>
                </c:pt>
                <c:pt idx="19" formatCode="General">
                  <c:v>2000</c:v>
                </c:pt>
                <c:pt idx="20" formatCode="General">
                  <c:v>2001</c:v>
                </c:pt>
                <c:pt idx="21" formatCode="General">
                  <c:v>2002</c:v>
                </c:pt>
                <c:pt idx="22" formatCode="General">
                  <c:v>2003</c:v>
                </c:pt>
                <c:pt idx="23" formatCode="General">
                  <c:v>2004</c:v>
                </c:pt>
                <c:pt idx="24" formatCode="General">
                  <c:v>2005</c:v>
                </c:pt>
                <c:pt idx="25" formatCode="General">
                  <c:v>2006</c:v>
                </c:pt>
                <c:pt idx="26" formatCode="General">
                  <c:v>2007</c:v>
                </c:pt>
                <c:pt idx="27" formatCode="General">
                  <c:v>2008</c:v>
                </c:pt>
                <c:pt idx="28" formatCode="General">
                  <c:v>2009</c:v>
                </c:pt>
                <c:pt idx="29" formatCode="General">
                  <c:v>2010</c:v>
                </c:pt>
                <c:pt idx="30" formatCode="General">
                  <c:v>2011</c:v>
                </c:pt>
                <c:pt idx="31" formatCode="General">
                  <c:v>2012</c:v>
                </c:pt>
                <c:pt idx="32" formatCode="General">
                  <c:v>2013</c:v>
                </c:pt>
                <c:pt idx="33" formatCode="General">
                  <c:v>2014</c:v>
                </c:pt>
                <c:pt idx="34" formatCode="General">
                  <c:v>2015</c:v>
                </c:pt>
              </c:numCache>
            </c:numRef>
          </c:cat>
          <c:val>
            <c:numRef>
              <c:f>Sheet1!$B$2:$B$36</c:f>
              <c:numCache>
                <c:formatCode>0.0</c:formatCode>
                <c:ptCount val="35"/>
                <c:pt idx="0">
                  <c:v>105</c:v>
                </c:pt>
                <c:pt idx="1">
                  <c:v>99</c:v>
                </c:pt>
                <c:pt idx="2">
                  <c:v>129</c:v>
                </c:pt>
                <c:pt idx="3">
                  <c:v>123</c:v>
                </c:pt>
                <c:pt idx="4">
                  <c:v>64</c:v>
                </c:pt>
                <c:pt idx="5">
                  <c:v>60</c:v>
                </c:pt>
                <c:pt idx="6">
                  <c:v>47</c:v>
                </c:pt>
                <c:pt idx="7">
                  <c:v>60</c:v>
                </c:pt>
                <c:pt idx="8">
                  <c:v>48</c:v>
                </c:pt>
                <c:pt idx="9">
                  <c:v>56</c:v>
                </c:pt>
                <c:pt idx="10">
                  <c:v>23</c:v>
                </c:pt>
                <c:pt idx="11">
                  <c:v>13</c:v>
                </c:pt>
                <c:pt idx="12">
                  <c:v>17</c:v>
                </c:pt>
                <c:pt idx="13">
                  <c:v>9</c:v>
                </c:pt>
                <c:pt idx="14">
                  <c:v>4</c:v>
                </c:pt>
                <c:pt idx="15">
                  <c:v>5</c:v>
                </c:pt>
                <c:pt idx="16">
                  <c:v>10</c:v>
                </c:pt>
                <c:pt idx="17">
                  <c:v>2</c:v>
                </c:pt>
                <c:pt idx="18">
                  <c:v>1.6500000000000001</c:v>
                </c:pt>
                <c:pt idx="19">
                  <c:v>1.4</c:v>
                </c:pt>
                <c:pt idx="20" formatCode="General">
                  <c:v>1.9000000000000001</c:v>
                </c:pt>
                <c:pt idx="21" formatCode="General">
                  <c:v>0.46</c:v>
                </c:pt>
                <c:pt idx="22" formatCode="General">
                  <c:v>2.0099999999999998</c:v>
                </c:pt>
                <c:pt idx="23" formatCode="General">
                  <c:v>0.56000000000000005</c:v>
                </c:pt>
                <c:pt idx="24" formatCode="General">
                  <c:v>0.41000000000000031</c:v>
                </c:pt>
                <c:pt idx="25" formatCode="General">
                  <c:v>1.3</c:v>
                </c:pt>
                <c:pt idx="26" formatCode="General">
                  <c:v>0.42000000000000032</c:v>
                </c:pt>
                <c:pt idx="27" formatCode="General">
                  <c:v>1.08</c:v>
                </c:pt>
                <c:pt idx="28" formatCode="General">
                  <c:v>0.79</c:v>
                </c:pt>
                <c:pt idx="29" formatCode="General">
                  <c:v>0.34</c:v>
                </c:pt>
                <c:pt idx="30" formatCode="General">
                  <c:v>0.18000000000000024</c:v>
                </c:pt>
                <c:pt idx="31" formatCode="General">
                  <c:v>0.34600000000000031</c:v>
                </c:pt>
                <c:pt idx="32" formatCode="General">
                  <c:v>0.52790000000000004</c:v>
                </c:pt>
                <c:pt idx="33" formatCode="General">
                  <c:v>0.30100000000000032</c:v>
                </c:pt>
                <c:pt idx="34" formatCode="General">
                  <c:v>0.41300000000000031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08800"/>
        <c:axId val="40110720"/>
      </c:barChart>
      <c:catAx>
        <c:axId val="40108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>
            <c:manualLayout>
              <c:xMode val="edge"/>
              <c:yMode val="edge"/>
              <c:x val="0.95399109920326364"/>
              <c:y val="0.92079202924205439"/>
            </c:manualLayout>
          </c:layout>
          <c:overlay val="0"/>
          <c:spPr>
            <a:noFill/>
            <a:ln w="22586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2824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01107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01107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ru-RU"/>
                  <a:t>Вылов</a:t>
                </a:r>
              </a:p>
            </c:rich>
          </c:tx>
          <c:layout>
            <c:manualLayout>
              <c:xMode val="edge"/>
              <c:yMode val="edge"/>
              <c:x val="1.344361923213864E-2"/>
              <c:y val="0"/>
            </c:manualLayout>
          </c:layout>
          <c:overlay val="0"/>
          <c:spPr>
            <a:noFill/>
            <a:ln w="22586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282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0108800"/>
        <c:crosses val="autoZero"/>
        <c:crossBetween val="between"/>
      </c:valAx>
      <c:spPr>
        <a:noFill/>
        <a:ln w="2396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54923690094294"/>
          <c:y val="5.1400554097404488E-2"/>
          <c:w val="0.80157721025612561"/>
          <c:h val="0.85576771653543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Данные!$B$3</c:f>
              <c:strCache>
                <c:ptCount val="1"/>
                <c:pt idx="0">
                  <c:v>осетр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accent6"/>
              </a:solidFill>
            </a:ln>
          </c:spPr>
          <c:invertIfNegative val="0"/>
          <c:cat>
            <c:numRef>
              <c:f>Данные!$A$4:$A$11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Данные!$B$4:$B$11</c:f>
              <c:numCache>
                <c:formatCode>0.00000</c:formatCode>
                <c:ptCount val="8"/>
                <c:pt idx="0">
                  <c:v>1.39764</c:v>
                </c:pt>
                <c:pt idx="1">
                  <c:v>1.3406419999999999</c:v>
                </c:pt>
                <c:pt idx="2">
                  <c:v>1.4354669999999985</c:v>
                </c:pt>
                <c:pt idx="3">
                  <c:v>1.01</c:v>
                </c:pt>
                <c:pt idx="4">
                  <c:v>1.2625</c:v>
                </c:pt>
                <c:pt idx="5">
                  <c:v>1.3129999999999986</c:v>
                </c:pt>
                <c:pt idx="6">
                  <c:v>1.24</c:v>
                </c:pt>
                <c:pt idx="7">
                  <c:v>1.3210199999999999</c:v>
                </c:pt>
              </c:numCache>
            </c:numRef>
          </c:val>
        </c:ser>
        <c:ser>
          <c:idx val="1"/>
          <c:order val="1"/>
          <c:tx>
            <c:strRef>
              <c:f>Данные!$C$3</c:f>
              <c:strCache>
                <c:ptCount val="1"/>
                <c:pt idx="0">
                  <c:v>стерлядь</c:v>
                </c:pt>
              </c:strCache>
            </c:strRef>
          </c:tx>
          <c:spPr>
            <a:solidFill>
              <a:srgbClr val="4E67C8"/>
            </a:solidFill>
            <a:ln w="15875">
              <a:solidFill>
                <a:schemeClr val="accent1"/>
              </a:solidFill>
            </a:ln>
          </c:spPr>
          <c:invertIfNegative val="0"/>
          <c:cat>
            <c:numRef>
              <c:f>Данные!$A$4:$A$11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Данные!$C$4:$C$11</c:f>
              <c:numCache>
                <c:formatCode>0.00000</c:formatCode>
                <c:ptCount val="8"/>
                <c:pt idx="0">
                  <c:v>0.62270000000000092</c:v>
                </c:pt>
                <c:pt idx="1">
                  <c:v>0.63279900000000133</c:v>
                </c:pt>
                <c:pt idx="2">
                  <c:v>0.84753900000000004</c:v>
                </c:pt>
                <c:pt idx="3">
                  <c:v>0.89000000000000079</c:v>
                </c:pt>
                <c:pt idx="4">
                  <c:v>0.63920000000000066</c:v>
                </c:pt>
                <c:pt idx="5">
                  <c:v>0.63600000000000079</c:v>
                </c:pt>
                <c:pt idx="6">
                  <c:v>0.63100000000000078</c:v>
                </c:pt>
                <c:pt idx="7">
                  <c:v>0.52929999999999999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02624"/>
        <c:axId val="40204544"/>
      </c:barChart>
      <c:catAx>
        <c:axId val="40202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92186106366333864"/>
              <c:y val="0.927504138905713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0204544"/>
        <c:crosses val="autoZero"/>
        <c:auto val="1"/>
        <c:lblAlgn val="ctr"/>
        <c:lblOffset val="100"/>
        <c:noMultiLvlLbl val="0"/>
      </c:catAx>
      <c:valAx>
        <c:axId val="40204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экз.</a:t>
                </a:r>
              </a:p>
            </c:rich>
          </c:tx>
          <c:layout/>
          <c:overlay val="0"/>
        </c:title>
        <c:numFmt formatCode="0.00" sourceLinked="0"/>
        <c:majorTickMark val="out"/>
        <c:minorTickMark val="none"/>
        <c:tickLblPos val="nextTo"/>
        <c:crossAx val="4020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879308836395488"/>
          <c:y val="2.2764289880431603E-2"/>
          <c:w val="0.39009580052493442"/>
          <c:h val="0.16743438320210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758833030486837E-2"/>
          <c:y val="9.4507709852054048E-2"/>
          <c:w val="0.8687687715717276"/>
          <c:h val="0.70894044176729476"/>
        </c:manualLayout>
      </c:layout>
      <c:barChart>
        <c:barDir val="col"/>
        <c:grouping val="clustered"/>
        <c:varyColors val="0"/>
        <c:ser>
          <c:idx val="2"/>
          <c:order val="0"/>
          <c:spPr>
            <a:solidFill>
              <a:srgbClr val="993366"/>
            </a:solidFill>
            <a:ln w="11466">
              <a:solidFill>
                <a:srgbClr val="000000"/>
              </a:solidFill>
              <a:prstDash val="solid"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'Литв запасы'!$A$87:$A$121</c:f>
              <c:numCache>
                <c:formatCode>General</c:formatCode>
                <c:ptCount val="35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</c:numCache>
            </c:numRef>
          </c:cat>
          <c:val>
            <c:numRef>
              <c:f>'Литв запасы'!$C$87:$C$121</c:f>
              <c:numCache>
                <c:formatCode>General</c:formatCode>
                <c:ptCount val="35"/>
                <c:pt idx="0">
                  <c:v>15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15.6</c:v>
                </c:pt>
                <c:pt idx="9">
                  <c:v>4</c:v>
                </c:pt>
                <c:pt idx="10">
                  <c:v>6</c:v>
                </c:pt>
                <c:pt idx="11">
                  <c:v>5</c:v>
                </c:pt>
                <c:pt idx="12">
                  <c:v>6</c:v>
                </c:pt>
                <c:pt idx="13">
                  <c:v>11</c:v>
                </c:pt>
                <c:pt idx="14" formatCode="0.0">
                  <c:v>8</c:v>
                </c:pt>
                <c:pt idx="15" formatCode="0.0">
                  <c:v>8</c:v>
                </c:pt>
                <c:pt idx="16" formatCode="0.0">
                  <c:v>8</c:v>
                </c:pt>
                <c:pt idx="17" formatCode="0.0">
                  <c:v>12.72</c:v>
                </c:pt>
                <c:pt idx="18" formatCode="0.0">
                  <c:v>19.8</c:v>
                </c:pt>
                <c:pt idx="19" formatCode="0.0">
                  <c:v>15.6</c:v>
                </c:pt>
                <c:pt idx="20" formatCode="0.0">
                  <c:v>10</c:v>
                </c:pt>
                <c:pt idx="21" formatCode="0.0">
                  <c:v>0.8</c:v>
                </c:pt>
                <c:pt idx="22" formatCode="0.0">
                  <c:v>0.30000000000000032</c:v>
                </c:pt>
                <c:pt idx="23" formatCode="0.0">
                  <c:v>7.8</c:v>
                </c:pt>
                <c:pt idx="24" formatCode="0.0">
                  <c:v>1.1000000000000001</c:v>
                </c:pt>
                <c:pt idx="25">
                  <c:v>7.9</c:v>
                </c:pt>
                <c:pt idx="26">
                  <c:v>3.3</c:v>
                </c:pt>
                <c:pt idx="27">
                  <c:v>8.9</c:v>
                </c:pt>
                <c:pt idx="28">
                  <c:v>2.8</c:v>
                </c:pt>
                <c:pt idx="29">
                  <c:v>9.3540000000000028</c:v>
                </c:pt>
                <c:pt idx="30">
                  <c:v>8.17</c:v>
                </c:pt>
                <c:pt idx="31">
                  <c:v>7.9690000000000003</c:v>
                </c:pt>
                <c:pt idx="32">
                  <c:v>7.6129999999999818</c:v>
                </c:pt>
                <c:pt idx="33">
                  <c:v>5.2489999999999997</c:v>
                </c:pt>
                <c:pt idx="34">
                  <c:v>4.7337199999999999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8832"/>
        <c:axId val="40250752"/>
      </c:barChart>
      <c:catAx>
        <c:axId val="40248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>
            <c:manualLayout>
              <c:xMode val="edge"/>
              <c:yMode val="edge"/>
              <c:x val="0.9363253012048196"/>
              <c:y val="0.90000017674558364"/>
            </c:manualLayout>
          </c:layout>
          <c:overlay val="0"/>
          <c:spPr>
            <a:noFill/>
            <a:ln w="2437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867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0250752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40250752"/>
        <c:scaling>
          <c:orientation val="minMax"/>
          <c:max val="25"/>
          <c:min val="0"/>
        </c:scaling>
        <c:delete val="0"/>
        <c:axPos val="l"/>
        <c:majorGridlines>
          <c:spPr>
            <a:ln w="2867">
              <a:noFill/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ru-RU"/>
                  <a:t>Вылов, т</a:t>
                </a:r>
              </a:p>
            </c:rich>
          </c:tx>
          <c:layout>
            <c:manualLayout>
              <c:xMode val="edge"/>
              <c:yMode val="edge"/>
              <c:x val="1.6516459538943189E-2"/>
              <c:y val="0"/>
            </c:manualLayout>
          </c:layout>
          <c:overlay val="0"/>
          <c:spPr>
            <a:noFill/>
            <a:ln w="2437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8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0248832"/>
        <c:crosses val="autoZero"/>
        <c:crossBetween val="between"/>
        <c:majorUnit val="5"/>
        <c:minorUnit val="0.1"/>
      </c:valAx>
      <c:spPr>
        <a:noFill/>
        <a:ln w="11466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758833030486594E-2"/>
          <c:y val="9.4507709852054048E-2"/>
          <c:w val="0.80704031787693209"/>
          <c:h val="0.7089404417672947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'Литв запасы'!$F$114</c:f>
              <c:strCache>
                <c:ptCount val="1"/>
                <c:pt idx="0">
                  <c:v>Иртышская</c:v>
                </c:pt>
              </c:strCache>
            </c:strRef>
          </c:tx>
          <c:spPr>
            <a:solidFill>
              <a:srgbClr val="993366"/>
            </a:solidFill>
            <a:ln w="11466">
              <a:solidFill>
                <a:srgbClr val="000000"/>
              </a:solidFill>
              <a:prstDash val="solid"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'Литв запасы'!$E$115:$E$127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'Литв запасы'!$F$115:$F$126</c:f>
              <c:numCache>
                <c:formatCode>General</c:formatCode>
                <c:ptCount val="12"/>
                <c:pt idx="0">
                  <c:v>0.8</c:v>
                </c:pt>
                <c:pt idx="1">
                  <c:v>1.71</c:v>
                </c:pt>
                <c:pt idx="2">
                  <c:v>4.5</c:v>
                </c:pt>
                <c:pt idx="3">
                  <c:v>1.4</c:v>
                </c:pt>
                <c:pt idx="4">
                  <c:v>6</c:v>
                </c:pt>
                <c:pt idx="5">
                  <c:v>1.75</c:v>
                </c:pt>
                <c:pt idx="6">
                  <c:v>5.35</c:v>
                </c:pt>
                <c:pt idx="7">
                  <c:v>4.07</c:v>
                </c:pt>
                <c:pt idx="8">
                  <c:v>3.9699999999999998</c:v>
                </c:pt>
                <c:pt idx="9">
                  <c:v>3.9830000000000001</c:v>
                </c:pt>
                <c:pt idx="10">
                  <c:v>3.54</c:v>
                </c:pt>
                <c:pt idx="11">
                  <c:v>3.82</c:v>
                </c:pt>
              </c:numCache>
            </c:numRef>
          </c:val>
        </c:ser>
        <c:ser>
          <c:idx val="0"/>
          <c:order val="1"/>
          <c:tx>
            <c:strRef>
              <c:f>'Литв запасы'!$G$114</c:f>
              <c:strCache>
                <c:ptCount val="1"/>
                <c:pt idx="0">
                  <c:v>Обская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'Литв запасы'!$G$115:$G$126</c:f>
              <c:numCache>
                <c:formatCode>General</c:formatCode>
                <c:ptCount val="12"/>
                <c:pt idx="0">
                  <c:v>6.95</c:v>
                </c:pt>
                <c:pt idx="1">
                  <c:v>5.52</c:v>
                </c:pt>
                <c:pt idx="2">
                  <c:v>4.7</c:v>
                </c:pt>
                <c:pt idx="3">
                  <c:v>1.9000000000000001</c:v>
                </c:pt>
                <c:pt idx="4">
                  <c:v>2.9</c:v>
                </c:pt>
                <c:pt idx="5">
                  <c:v>0.95000000000000062</c:v>
                </c:pt>
                <c:pt idx="6">
                  <c:v>4</c:v>
                </c:pt>
                <c:pt idx="7">
                  <c:v>4.0999999999999996</c:v>
                </c:pt>
                <c:pt idx="8">
                  <c:v>4</c:v>
                </c:pt>
                <c:pt idx="9">
                  <c:v>3.63</c:v>
                </c:pt>
                <c:pt idx="10">
                  <c:v>1.71</c:v>
                </c:pt>
                <c:pt idx="11">
                  <c:v>0.91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37440"/>
        <c:axId val="45060096"/>
      </c:barChart>
      <c:catAx>
        <c:axId val="4503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>
            <c:manualLayout>
              <c:xMode val="edge"/>
              <c:yMode val="edge"/>
              <c:x val="0.86688089336055563"/>
              <c:y val="0.86870779991721059"/>
            </c:manualLayout>
          </c:layout>
          <c:overlay val="0"/>
          <c:spPr>
            <a:noFill/>
            <a:ln w="2437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867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50600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45060096"/>
        <c:scaling>
          <c:orientation val="minMax"/>
          <c:min val="0"/>
        </c:scaling>
        <c:delete val="0"/>
        <c:axPos val="l"/>
        <c:majorGridlines>
          <c:spPr>
            <a:ln w="2867">
              <a:noFill/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ru-RU"/>
                  <a:t>Вылов, т</a:t>
                </a:r>
              </a:p>
            </c:rich>
          </c:tx>
          <c:layout>
            <c:manualLayout>
              <c:xMode val="edge"/>
              <c:yMode val="edge"/>
              <c:x val="1.6516459538943182E-2"/>
              <c:y val="0"/>
            </c:manualLayout>
          </c:layout>
          <c:overlay val="0"/>
          <c:spPr>
            <a:noFill/>
            <a:ln w="2437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8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5037440"/>
        <c:crosses val="autoZero"/>
        <c:crossBetween val="between"/>
        <c:majorUnit val="5"/>
        <c:minorUnit val="0.1"/>
      </c:valAx>
      <c:spPr>
        <a:noFill/>
        <a:ln w="11466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78901623408185051"/>
          <c:y val="0.27066614912572545"/>
          <c:w val="0.16468746962185282"/>
          <c:h val="0.1140783949222673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156679004280584"/>
          <c:y val="4.7637471805458589E-2"/>
          <c:w val="0.6739653915615762"/>
          <c:h val="0.65657530300251088"/>
        </c:manualLayout>
      </c:layout>
      <c:lineChart>
        <c:grouping val="standard"/>
        <c:varyColors val="0"/>
        <c:ser>
          <c:idx val="1"/>
          <c:order val="0"/>
          <c:tx>
            <c:v>Численность</c:v>
          </c:tx>
          <c:spPr>
            <a:ln w="12240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Стерлядь!$A$69:$A$79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Стерлядь!$M$69:$M$79</c:f>
              <c:numCache>
                <c:formatCode>0.0</c:formatCode>
                <c:ptCount val="11"/>
                <c:pt idx="0">
                  <c:v>134.75913977059898</c:v>
                </c:pt>
                <c:pt idx="1">
                  <c:v>133.67093602928341</c:v>
                </c:pt>
                <c:pt idx="2">
                  <c:v>101.82736080114802</c:v>
                </c:pt>
                <c:pt idx="3">
                  <c:v>139.5132241684023</c:v>
                </c:pt>
                <c:pt idx="4">
                  <c:v>126.63054670520164</c:v>
                </c:pt>
                <c:pt idx="5">
                  <c:v>110.96269915226513</c:v>
                </c:pt>
                <c:pt idx="6">
                  <c:v>117.91206922060346</c:v>
                </c:pt>
                <c:pt idx="7" formatCode="0.00">
                  <c:v>80.525686656026565</c:v>
                </c:pt>
                <c:pt idx="8" formatCode="0.00">
                  <c:v>118.62772514657215</c:v>
                </c:pt>
                <c:pt idx="9" formatCode="0.00">
                  <c:v>120.85355718995206</c:v>
                </c:pt>
                <c:pt idx="10" formatCode="0.00">
                  <c:v>104.00088327082415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083264"/>
        <c:axId val="46072960"/>
      </c:lineChart>
      <c:lineChart>
        <c:grouping val="standard"/>
        <c:varyColors val="0"/>
        <c:ser>
          <c:idx val="0"/>
          <c:order val="1"/>
          <c:tx>
            <c:v>Биомасса</c:v>
          </c:tx>
          <c:spPr>
            <a:ln w="12240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Стерлядь!$A$69:$A$79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Стерлядь!$N$69:$N$79</c:f>
              <c:numCache>
                <c:formatCode>0.0</c:formatCode>
                <c:ptCount val="11"/>
                <c:pt idx="0">
                  <c:v>31.803156985861293</c:v>
                </c:pt>
                <c:pt idx="1">
                  <c:v>32.348366519086397</c:v>
                </c:pt>
                <c:pt idx="2">
                  <c:v>27.56466656887077</c:v>
                </c:pt>
                <c:pt idx="3">
                  <c:v>33.064634127911496</c:v>
                </c:pt>
                <c:pt idx="4">
                  <c:v>33.582420986219475</c:v>
                </c:pt>
                <c:pt idx="5">
                  <c:v>24.689200561378989</c:v>
                </c:pt>
                <c:pt idx="6">
                  <c:v>23.311216084913227</c:v>
                </c:pt>
                <c:pt idx="7">
                  <c:v>26.138637888546288</c:v>
                </c:pt>
                <c:pt idx="8">
                  <c:v>30.100598978691227</c:v>
                </c:pt>
                <c:pt idx="9">
                  <c:v>29.899609516274829</c:v>
                </c:pt>
                <c:pt idx="10">
                  <c:v>26.036560961050668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74880"/>
        <c:axId val="46076672"/>
      </c:lineChart>
      <c:catAx>
        <c:axId val="4508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>
            <c:manualLayout>
              <c:xMode val="edge"/>
              <c:yMode val="edge"/>
              <c:x val="0.90775272727272738"/>
              <c:y val="0.8510639041599265"/>
            </c:manualLayout>
          </c:layout>
          <c:overlay val="0"/>
          <c:spPr>
            <a:noFill/>
            <a:ln w="24479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06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6072960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4607296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Численность, тыс.экз.</a:t>
                </a:r>
              </a:p>
            </c:rich>
          </c:tx>
          <c:layout>
            <c:manualLayout>
              <c:xMode val="edge"/>
              <c:yMode val="edge"/>
              <c:x val="6.9414828592815302E-3"/>
              <c:y val="4.6446818392940088E-3"/>
            </c:manualLayout>
          </c:layout>
          <c:overlay val="0"/>
          <c:spPr>
            <a:noFill/>
            <a:ln w="24479">
              <a:noFill/>
            </a:ln>
          </c:spPr>
        </c:title>
        <c:numFmt formatCode="0" sourceLinked="0"/>
        <c:majorTickMark val="cross"/>
        <c:minorTickMark val="none"/>
        <c:tickLblPos val="nextTo"/>
        <c:spPr>
          <a:ln w="30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5083264"/>
        <c:crosses val="autoZero"/>
        <c:crossBetween val="between"/>
      </c:valAx>
      <c:catAx>
        <c:axId val="46074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076672"/>
        <c:crossesAt val="0"/>
        <c:auto val="0"/>
        <c:lblAlgn val="ctr"/>
        <c:lblOffset val="100"/>
        <c:noMultiLvlLbl val="0"/>
      </c:catAx>
      <c:valAx>
        <c:axId val="46076672"/>
        <c:scaling>
          <c:orientation val="minMax"/>
          <c:max val="60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Биомасса, тонн</a:t>
                </a:r>
              </a:p>
            </c:rich>
          </c:tx>
          <c:layout>
            <c:manualLayout>
              <c:xMode val="edge"/>
              <c:yMode val="edge"/>
              <c:x val="0.92605570533039505"/>
              <c:y val="1.7759873606138361E-2"/>
            </c:manualLayout>
          </c:layout>
          <c:overlay val="0"/>
          <c:spPr>
            <a:noFill/>
            <a:ln w="24479">
              <a:noFill/>
            </a:ln>
          </c:spPr>
        </c:title>
        <c:numFmt formatCode="0" sourceLinked="0"/>
        <c:majorTickMark val="cross"/>
        <c:minorTickMark val="none"/>
        <c:tickLblPos val="nextTo"/>
        <c:spPr>
          <a:ln w="30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6074880"/>
        <c:crosses val="max"/>
        <c:crossBetween val="between"/>
        <c:majorUnit val="10"/>
        <c:minorUnit val="1"/>
      </c:valAx>
      <c:spPr>
        <a:noFill/>
        <a:ln w="1224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844689013439597"/>
          <c:y val="0.89433183134690453"/>
          <c:w val="0.58931768074444835"/>
          <c:h val="0.10566815488284353"/>
        </c:manualLayout>
      </c:layout>
      <c:overlay val="0"/>
      <c:spPr>
        <a:noFill/>
        <a:ln w="24479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93994122192334"/>
          <c:y val="6.2082204541376008E-2"/>
          <c:w val="0.76064358443278746"/>
          <c:h val="0.70036235290095683"/>
        </c:manualLayout>
      </c:layout>
      <c:lineChart>
        <c:grouping val="standard"/>
        <c:varyColors val="0"/>
        <c:ser>
          <c:idx val="1"/>
          <c:order val="0"/>
          <c:tx>
            <c:v>Численность</c:v>
          </c:tx>
          <c:spPr>
            <a:ln w="12722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Стерлядь!$A$70:$A$80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Стерлядь!$M$70:$M$80</c:f>
              <c:numCache>
                <c:formatCode>0.0</c:formatCode>
                <c:ptCount val="11"/>
                <c:pt idx="0">
                  <c:v>148.80755069676778</c:v>
                </c:pt>
                <c:pt idx="1">
                  <c:v>159.95389677076381</c:v>
                </c:pt>
                <c:pt idx="2">
                  <c:v>148.90622489391021</c:v>
                </c:pt>
                <c:pt idx="3">
                  <c:v>134.78660438961427</c:v>
                </c:pt>
                <c:pt idx="4">
                  <c:v>126.29949747219381</c:v>
                </c:pt>
                <c:pt idx="5">
                  <c:v>117.15490990868784</c:v>
                </c:pt>
                <c:pt idx="6">
                  <c:v>111.12246654786748</c:v>
                </c:pt>
                <c:pt idx="7" formatCode="0.00">
                  <c:v>77.206296982778866</c:v>
                </c:pt>
                <c:pt idx="8" formatCode="0.00">
                  <c:v>69.547088882442353</c:v>
                </c:pt>
                <c:pt idx="9" formatCode="0.00">
                  <c:v>55.877292699940796</c:v>
                </c:pt>
                <c:pt idx="10" formatCode="0.00">
                  <c:v>67.181952870495309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10432"/>
        <c:axId val="46225280"/>
      </c:lineChart>
      <c:lineChart>
        <c:grouping val="standard"/>
        <c:varyColors val="0"/>
        <c:ser>
          <c:idx val="0"/>
          <c:order val="1"/>
          <c:tx>
            <c:v>Биомасса</c:v>
          </c:tx>
          <c:spPr>
            <a:ln w="12722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Стерлядь!$A$70:$A$80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Стерлядь!$N$70:$N$80</c:f>
              <c:numCache>
                <c:formatCode>0.0</c:formatCode>
                <c:ptCount val="11"/>
                <c:pt idx="0">
                  <c:v>39.329835649155868</c:v>
                </c:pt>
                <c:pt idx="1">
                  <c:v>26.808273098780003</c:v>
                </c:pt>
                <c:pt idx="2">
                  <c:v>24.956683292219317</c:v>
                </c:pt>
                <c:pt idx="3">
                  <c:v>34.033617608377604</c:v>
                </c:pt>
                <c:pt idx="4">
                  <c:v>37.447801000505429</c:v>
                </c:pt>
                <c:pt idx="5">
                  <c:v>32.205884733898245</c:v>
                </c:pt>
                <c:pt idx="6">
                  <c:v>37.403822240012204</c:v>
                </c:pt>
                <c:pt idx="7">
                  <c:v>23.378066726385434</c:v>
                </c:pt>
                <c:pt idx="8">
                  <c:v>20.13049403995743</c:v>
                </c:pt>
                <c:pt idx="9">
                  <c:v>14.909338143319633</c:v>
                </c:pt>
                <c:pt idx="10">
                  <c:v>17.626554173202898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27456"/>
        <c:axId val="46228992"/>
      </c:lineChart>
      <c:catAx>
        <c:axId val="46210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>
            <c:manualLayout>
              <c:xMode val="edge"/>
              <c:yMode val="edge"/>
              <c:x val="0.91206323281642199"/>
              <c:y val="0.85106397148117685"/>
            </c:manualLayout>
          </c:layout>
          <c:overlay val="0"/>
          <c:spPr>
            <a:noFill/>
            <a:ln w="2544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8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6225280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46225280"/>
        <c:scaling>
          <c:orientation val="minMax"/>
          <c:max val="2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Численность, тыс.экз.</a:t>
                </a:r>
              </a:p>
            </c:rich>
          </c:tx>
          <c:layout>
            <c:manualLayout>
              <c:xMode val="edge"/>
              <c:yMode val="edge"/>
              <c:x val="1.8894731580159071E-4"/>
              <c:y val="0.24420363549349319"/>
            </c:manualLayout>
          </c:layout>
          <c:overlay val="0"/>
          <c:spPr>
            <a:noFill/>
            <a:ln w="25444">
              <a:noFill/>
            </a:ln>
          </c:spPr>
        </c:title>
        <c:numFmt formatCode="0" sourceLinked="0"/>
        <c:majorTickMark val="cross"/>
        <c:minorTickMark val="none"/>
        <c:tickLblPos val="nextTo"/>
        <c:spPr>
          <a:ln w="31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6210432"/>
        <c:crosses val="autoZero"/>
        <c:crossBetween val="between"/>
      </c:valAx>
      <c:catAx>
        <c:axId val="46227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228992"/>
        <c:crossesAt val="0"/>
        <c:auto val="0"/>
        <c:lblAlgn val="ctr"/>
        <c:lblOffset val="100"/>
        <c:noMultiLvlLbl val="0"/>
      </c:catAx>
      <c:valAx>
        <c:axId val="46228992"/>
        <c:scaling>
          <c:orientation val="minMax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Биомасса, тонн</a:t>
                </a:r>
              </a:p>
            </c:rich>
          </c:tx>
          <c:layout>
            <c:manualLayout>
              <c:xMode val="edge"/>
              <c:yMode val="edge"/>
              <c:x val="0.94141493236747464"/>
              <c:y val="0.36987599668413046"/>
            </c:manualLayout>
          </c:layout>
          <c:overlay val="0"/>
          <c:spPr>
            <a:noFill/>
            <a:ln w="25444">
              <a:noFill/>
            </a:ln>
          </c:spPr>
        </c:title>
        <c:numFmt formatCode="0" sourceLinked="0"/>
        <c:majorTickMark val="cross"/>
        <c:minorTickMark val="none"/>
        <c:tickLblPos val="nextTo"/>
        <c:spPr>
          <a:ln w="31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6227456"/>
        <c:crosses val="max"/>
        <c:crossBetween val="between"/>
        <c:majorUnit val="5"/>
        <c:minorUnit val="0.1"/>
      </c:valAx>
      <c:spPr>
        <a:noFill/>
        <a:ln w="1272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003337894537291"/>
          <c:y val="0.89673650050044651"/>
          <c:w val="0.65760845536783108"/>
          <c:h val="0.10118167520992102"/>
        </c:manualLayout>
      </c:layout>
      <c:overlay val="0"/>
      <c:spPr>
        <a:solidFill>
          <a:srgbClr val="FFFFFF"/>
        </a:solidFill>
        <a:ln w="25444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548872023347"/>
          <c:y val="2.2112847000228492E-2"/>
          <c:w val="0.7752081481962515"/>
          <c:h val="0.90762683114574572"/>
        </c:manualLayout>
      </c:layout>
      <c:lineChart>
        <c:grouping val="standard"/>
        <c:varyColors val="0"/>
        <c:ser>
          <c:idx val="0"/>
          <c:order val="0"/>
          <c:tx>
            <c:v>Численность</c:v>
          </c:tx>
          <c:spPr>
            <a:ln w="15875">
              <a:solidFill>
                <a:srgbClr val="F814DD"/>
              </a:solidFill>
            </a:ln>
          </c:spPr>
          <c:marker>
            <c:symbol val="square"/>
            <c:size val="5"/>
            <c:spPr>
              <a:solidFill>
                <a:srgbClr val="F814DD"/>
              </a:solidFill>
              <a:ln>
                <a:solidFill>
                  <a:srgbClr val="F814DD"/>
                </a:solidFill>
              </a:ln>
            </c:spPr>
          </c:marker>
          <c:cat>
            <c:numRef>
              <c:f>Расчет_2015!$A$60:$A$70</c:f>
              <c:numCache>
                <c:formatCode>General</c:formatCode>
                <c:ptCount val="11"/>
                <c:pt idx="0">
                  <c:v>2006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Расчет_2015!$N$60:$N$70</c:f>
              <c:numCache>
                <c:formatCode>0.00</c:formatCode>
                <c:ptCount val="11"/>
                <c:pt idx="0">
                  <c:v>135.78701639381237</c:v>
                </c:pt>
                <c:pt idx="1">
                  <c:v>166.39022937272028</c:v>
                </c:pt>
                <c:pt idx="2">
                  <c:v>285.62854617858699</c:v>
                </c:pt>
                <c:pt idx="3">
                  <c:v>551.43907546879552</c:v>
                </c:pt>
                <c:pt idx="4">
                  <c:v>76.926053212081158</c:v>
                </c:pt>
                <c:pt idx="5">
                  <c:v>48.269774836340012</c:v>
                </c:pt>
                <c:pt idx="6">
                  <c:v>123.59082086540722</c:v>
                </c:pt>
                <c:pt idx="7">
                  <c:v>64.507886377040919</c:v>
                </c:pt>
                <c:pt idx="8">
                  <c:v>248.04237202717238</c:v>
                </c:pt>
                <c:pt idx="9">
                  <c:v>181.6348385981502</c:v>
                </c:pt>
                <c:pt idx="10">
                  <c:v>105.64401529040633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73856"/>
        <c:axId val="80076160"/>
      </c:lineChart>
      <c:lineChart>
        <c:grouping val="standard"/>
        <c:varyColors val="0"/>
        <c:ser>
          <c:idx val="1"/>
          <c:order val="1"/>
          <c:tx>
            <c:v>Биомасса</c:v>
          </c:tx>
          <c:spPr>
            <a:ln w="15875">
              <a:solidFill>
                <a:schemeClr val="tx2"/>
              </a:solidFill>
            </a:ln>
          </c:spPr>
          <c:marker>
            <c:symbol val="diamond"/>
            <c:size val="6"/>
            <c:spPr>
              <a:solidFill>
                <a:schemeClr val="tx2"/>
              </a:solidFill>
              <a:ln>
                <a:solidFill>
                  <a:srgbClr val="1F497D"/>
                </a:solidFill>
              </a:ln>
            </c:spPr>
          </c:marker>
          <c:cat>
            <c:numRef>
              <c:f>Расчет_2015!$A$60:$A$70</c:f>
              <c:numCache>
                <c:formatCode>General</c:formatCode>
                <c:ptCount val="11"/>
                <c:pt idx="0">
                  <c:v>2006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Расчет_2015!$Q$60:$Q$70</c:f>
              <c:numCache>
                <c:formatCode>General</c:formatCode>
                <c:ptCount val="11"/>
                <c:pt idx="0">
                  <c:v>42.256919501754396</c:v>
                </c:pt>
                <c:pt idx="1">
                  <c:v>44.542664403076763</c:v>
                </c:pt>
                <c:pt idx="2">
                  <c:v>72.035519346239653</c:v>
                </c:pt>
                <c:pt idx="3">
                  <c:v>128.37501676913553</c:v>
                </c:pt>
                <c:pt idx="4">
                  <c:v>19.000735143384102</c:v>
                </c:pt>
                <c:pt idx="5">
                  <c:v>8.6209817857702919</c:v>
                </c:pt>
                <c:pt idx="6">
                  <c:v>21.43064833806152</c:v>
                </c:pt>
                <c:pt idx="7">
                  <c:v>16.468863392058555</c:v>
                </c:pt>
                <c:pt idx="8">
                  <c:v>46.60716170390571</c:v>
                </c:pt>
                <c:pt idx="9">
                  <c:v>42.502552231967393</c:v>
                </c:pt>
                <c:pt idx="10">
                  <c:v>24.720699577954949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80256"/>
        <c:axId val="80078336"/>
      </c:lineChart>
      <c:catAx>
        <c:axId val="80073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>
            <c:manualLayout>
              <c:xMode val="edge"/>
              <c:yMode val="edge"/>
              <c:x val="0.90712940875398762"/>
              <c:y val="0.8970969964559042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076160"/>
        <c:crosses val="autoZero"/>
        <c:auto val="1"/>
        <c:lblAlgn val="ctr"/>
        <c:lblOffset val="100"/>
        <c:noMultiLvlLbl val="0"/>
      </c:catAx>
      <c:valAx>
        <c:axId val="800761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Численность, тыс. экз.</a:t>
                </a:r>
              </a:p>
            </c:rich>
          </c:tx>
          <c:layout>
            <c:manualLayout>
              <c:xMode val="edge"/>
              <c:yMode val="edge"/>
              <c:x val="2.0803246835437192E-3"/>
              <c:y val="0.1258028458053928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80073856"/>
        <c:crosses val="autoZero"/>
        <c:crossBetween val="between"/>
      </c:valAx>
      <c:valAx>
        <c:axId val="8007833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Биомасса, тонн</a:t>
                </a:r>
              </a:p>
            </c:rich>
          </c:tx>
          <c:layout>
            <c:manualLayout>
              <c:xMode val="edge"/>
              <c:yMode val="edge"/>
              <c:x val="0.96244123946270865"/>
              <c:y val="0.114756941676129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080256"/>
        <c:crosses val="max"/>
        <c:crossBetween val="between"/>
      </c:valAx>
      <c:catAx>
        <c:axId val="80080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0078336"/>
        <c:crosses val="autoZero"/>
        <c:auto val="1"/>
        <c:lblAlgn val="ctr"/>
        <c:lblOffset val="100"/>
        <c:noMultiLvlLbl val="0"/>
      </c:catAx>
      <c:spPr>
        <a:noFill/>
        <a:ln w="635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6280273926417438"/>
          <c:y val="3.2725194472116095E-2"/>
          <c:w val="0.65543729822883379"/>
          <c:h val="6.806069471451584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Рис.11.  Динамика вылова стерляди в Новосибирском водохранилище на промысловое усилие, экз./час траления</a:t>
            </a:r>
          </a:p>
        </c:rich>
      </c:tx>
      <c:layout>
        <c:manualLayout>
          <c:xMode val="edge"/>
          <c:yMode val="edge"/>
          <c:x val="0.1499609320138435"/>
          <c:y val="0.88165471443650956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542491500167725"/>
          <c:y val="4.4057617797775533E-2"/>
          <c:w val="0.83911197889447764"/>
          <c:h val="0.6568052091612104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numRef>
              <c:f>Лист1!$A$2:$A$37</c:f>
              <c:numCache>
                <c:formatCode>General</c:formatCode>
                <c:ptCount val="3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1979</c:v>
                </c:pt>
                <c:pt idx="8">
                  <c:v>1982</c:v>
                </c:pt>
                <c:pt idx="9">
                  <c:v>1984</c:v>
                </c:pt>
                <c:pt idx="10">
                  <c:v>1987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numCache>
            </c:numRef>
          </c:cat>
          <c:val>
            <c:numRef>
              <c:f>Лист1!$B$2:$B$37</c:f>
              <c:numCache>
                <c:formatCode>General</c:formatCode>
                <c:ptCount val="36"/>
                <c:pt idx="0">
                  <c:v>3.6</c:v>
                </c:pt>
                <c:pt idx="1">
                  <c:v>114.5</c:v>
                </c:pt>
                <c:pt idx="2">
                  <c:v>55.3</c:v>
                </c:pt>
                <c:pt idx="3">
                  <c:v>38</c:v>
                </c:pt>
                <c:pt idx="4">
                  <c:v>77.8</c:v>
                </c:pt>
                <c:pt idx="5">
                  <c:v>102</c:v>
                </c:pt>
                <c:pt idx="6">
                  <c:v>36.6</c:v>
                </c:pt>
                <c:pt idx="7">
                  <c:v>35.4</c:v>
                </c:pt>
                <c:pt idx="8">
                  <c:v>84.6</c:v>
                </c:pt>
                <c:pt idx="9">
                  <c:v>66.8</c:v>
                </c:pt>
                <c:pt idx="10">
                  <c:v>55</c:v>
                </c:pt>
                <c:pt idx="11">
                  <c:v>72</c:v>
                </c:pt>
                <c:pt idx="12">
                  <c:v>61.6</c:v>
                </c:pt>
                <c:pt idx="13">
                  <c:v>46.2</c:v>
                </c:pt>
                <c:pt idx="14">
                  <c:v>33</c:v>
                </c:pt>
                <c:pt idx="15">
                  <c:v>19.7</c:v>
                </c:pt>
                <c:pt idx="16">
                  <c:v>19.3</c:v>
                </c:pt>
                <c:pt idx="17">
                  <c:v>27.1</c:v>
                </c:pt>
                <c:pt idx="18">
                  <c:v>37</c:v>
                </c:pt>
                <c:pt idx="19">
                  <c:v>24.2</c:v>
                </c:pt>
                <c:pt idx="20">
                  <c:v>21.6</c:v>
                </c:pt>
                <c:pt idx="21">
                  <c:v>32.300000000000004</c:v>
                </c:pt>
                <c:pt idx="22">
                  <c:v>14.4</c:v>
                </c:pt>
                <c:pt idx="23">
                  <c:v>3.3</c:v>
                </c:pt>
                <c:pt idx="24">
                  <c:v>7.6</c:v>
                </c:pt>
                <c:pt idx="25">
                  <c:v>2</c:v>
                </c:pt>
                <c:pt idx="26">
                  <c:v>7.3</c:v>
                </c:pt>
                <c:pt idx="27">
                  <c:v>1.1000000000000001</c:v>
                </c:pt>
                <c:pt idx="28">
                  <c:v>2.9</c:v>
                </c:pt>
                <c:pt idx="29">
                  <c:v>5.5</c:v>
                </c:pt>
                <c:pt idx="30">
                  <c:v>5.3</c:v>
                </c:pt>
                <c:pt idx="31">
                  <c:v>3.6</c:v>
                </c:pt>
                <c:pt idx="32">
                  <c:v>13.9</c:v>
                </c:pt>
                <c:pt idx="33">
                  <c:v>2.8</c:v>
                </c:pt>
                <c:pt idx="34">
                  <c:v>2.8</c:v>
                </c:pt>
                <c:pt idx="35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39904"/>
        <c:axId val="84941824"/>
      </c:lineChart>
      <c:catAx>
        <c:axId val="84939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92293544952028461"/>
              <c:y val="0.62399367462135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4941824"/>
        <c:crosses val="autoZero"/>
        <c:auto val="1"/>
        <c:lblAlgn val="ctr"/>
        <c:lblOffset val="100"/>
        <c:tickLblSkip val="2"/>
        <c:noMultiLvlLbl val="0"/>
      </c:catAx>
      <c:valAx>
        <c:axId val="849418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Вылов, экз./ час траления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4939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274861475649"/>
          <c:y val="2.7766229758032179E-2"/>
          <c:w val="0.86983814523184599"/>
          <c:h val="0.7749878952089909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'Лена+'!$A$2:$A$77</c:f>
              <c:numCache>
                <c:formatCode>General</c:formatCode>
                <c:ptCount val="76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</c:numCache>
            </c:numRef>
          </c:cat>
          <c:val>
            <c:numRef>
              <c:f>'Лена+'!$B$2:$B$77</c:f>
              <c:numCache>
                <c:formatCode>0.00</c:formatCode>
                <c:ptCount val="76"/>
                <c:pt idx="0">
                  <c:v>40.6</c:v>
                </c:pt>
                <c:pt idx="1">
                  <c:v>93.1</c:v>
                </c:pt>
                <c:pt idx="2">
                  <c:v>151</c:v>
                </c:pt>
                <c:pt idx="3">
                  <c:v>189.9</c:v>
                </c:pt>
                <c:pt idx="4">
                  <c:v>73.7</c:v>
                </c:pt>
                <c:pt idx="5">
                  <c:v>49.3</c:v>
                </c:pt>
                <c:pt idx="6">
                  <c:v>43.7</c:v>
                </c:pt>
                <c:pt idx="7">
                  <c:v>54.4</c:v>
                </c:pt>
                <c:pt idx="8">
                  <c:v>19.399999999999999</c:v>
                </c:pt>
                <c:pt idx="9">
                  <c:v>12</c:v>
                </c:pt>
                <c:pt idx="10">
                  <c:v>38.200000000000003</c:v>
                </c:pt>
                <c:pt idx="11">
                  <c:v>51.6</c:v>
                </c:pt>
                <c:pt idx="12">
                  <c:v>57.5</c:v>
                </c:pt>
                <c:pt idx="13">
                  <c:v>55.9</c:v>
                </c:pt>
                <c:pt idx="14">
                  <c:v>20.399999999999999</c:v>
                </c:pt>
                <c:pt idx="15">
                  <c:v>8.6</c:v>
                </c:pt>
                <c:pt idx="16">
                  <c:v>18.8</c:v>
                </c:pt>
                <c:pt idx="17">
                  <c:v>8.1</c:v>
                </c:pt>
                <c:pt idx="18">
                  <c:v>38</c:v>
                </c:pt>
                <c:pt idx="19">
                  <c:v>51.9</c:v>
                </c:pt>
                <c:pt idx="20">
                  <c:v>85.7</c:v>
                </c:pt>
                <c:pt idx="21">
                  <c:v>35.200000000000003</c:v>
                </c:pt>
                <c:pt idx="22">
                  <c:v>68.2</c:v>
                </c:pt>
                <c:pt idx="23">
                  <c:v>53</c:v>
                </c:pt>
                <c:pt idx="24">
                  <c:v>51.4</c:v>
                </c:pt>
                <c:pt idx="25">
                  <c:v>35.800000000000004</c:v>
                </c:pt>
                <c:pt idx="26">
                  <c:v>10.3</c:v>
                </c:pt>
                <c:pt idx="27">
                  <c:v>14</c:v>
                </c:pt>
                <c:pt idx="28">
                  <c:v>13.2</c:v>
                </c:pt>
                <c:pt idx="29">
                  <c:v>18.7</c:v>
                </c:pt>
                <c:pt idx="30">
                  <c:v>3.4</c:v>
                </c:pt>
                <c:pt idx="31">
                  <c:v>3.2</c:v>
                </c:pt>
                <c:pt idx="32">
                  <c:v>4.7</c:v>
                </c:pt>
                <c:pt idx="33">
                  <c:v>5.8</c:v>
                </c:pt>
                <c:pt idx="34">
                  <c:v>12.2</c:v>
                </c:pt>
                <c:pt idx="35">
                  <c:v>7.6</c:v>
                </c:pt>
                <c:pt idx="36">
                  <c:v>1.1000000000000001</c:v>
                </c:pt>
                <c:pt idx="37">
                  <c:v>14.3</c:v>
                </c:pt>
                <c:pt idx="38">
                  <c:v>10.4</c:v>
                </c:pt>
                <c:pt idx="39">
                  <c:v>13.1</c:v>
                </c:pt>
                <c:pt idx="40">
                  <c:v>9</c:v>
                </c:pt>
                <c:pt idx="41">
                  <c:v>4.2</c:v>
                </c:pt>
                <c:pt idx="42">
                  <c:v>6.8</c:v>
                </c:pt>
                <c:pt idx="43">
                  <c:v>8.6</c:v>
                </c:pt>
                <c:pt idx="44">
                  <c:v>3.9</c:v>
                </c:pt>
                <c:pt idx="45">
                  <c:v>9.5</c:v>
                </c:pt>
                <c:pt idx="46">
                  <c:v>11.2</c:v>
                </c:pt>
                <c:pt idx="47">
                  <c:v>9</c:v>
                </c:pt>
                <c:pt idx="48">
                  <c:v>15.4</c:v>
                </c:pt>
                <c:pt idx="49">
                  <c:v>8.1</c:v>
                </c:pt>
                <c:pt idx="50">
                  <c:v>9.5</c:v>
                </c:pt>
                <c:pt idx="51">
                  <c:v>14.9</c:v>
                </c:pt>
                <c:pt idx="52">
                  <c:v>5.2</c:v>
                </c:pt>
                <c:pt idx="53">
                  <c:v>5.4</c:v>
                </c:pt>
                <c:pt idx="54">
                  <c:v>17.2</c:v>
                </c:pt>
                <c:pt idx="55">
                  <c:v>12.9</c:v>
                </c:pt>
                <c:pt idx="56">
                  <c:v>20.6</c:v>
                </c:pt>
                <c:pt idx="57">
                  <c:v>9</c:v>
                </c:pt>
                <c:pt idx="58">
                  <c:v>14.9</c:v>
                </c:pt>
                <c:pt idx="59">
                  <c:v>20.100000000000001</c:v>
                </c:pt>
                <c:pt idx="60">
                  <c:v>14.4</c:v>
                </c:pt>
                <c:pt idx="61">
                  <c:v>27.8</c:v>
                </c:pt>
                <c:pt idx="62">
                  <c:v>18.7</c:v>
                </c:pt>
                <c:pt idx="63">
                  <c:v>17.2</c:v>
                </c:pt>
                <c:pt idx="64">
                  <c:v>0</c:v>
                </c:pt>
                <c:pt idx="65">
                  <c:v>0</c:v>
                </c:pt>
                <c:pt idx="66">
                  <c:v>9.8000000000000007</c:v>
                </c:pt>
                <c:pt idx="67">
                  <c:v>11.16</c:v>
                </c:pt>
                <c:pt idx="68">
                  <c:v>17.130000000000031</c:v>
                </c:pt>
                <c:pt idx="69">
                  <c:v>21.17</c:v>
                </c:pt>
                <c:pt idx="70">
                  <c:v>23.484999999999989</c:v>
                </c:pt>
                <c:pt idx="71">
                  <c:v>23.2</c:v>
                </c:pt>
                <c:pt idx="72">
                  <c:v>27.3</c:v>
                </c:pt>
                <c:pt idx="73">
                  <c:v>21.901</c:v>
                </c:pt>
                <c:pt idx="74">
                  <c:v>7.8609999999999856</c:v>
                </c:pt>
                <c:pt idx="75">
                  <c:v>27.092000000000002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995072"/>
        <c:axId val="85132032"/>
      </c:barChart>
      <c:catAx>
        <c:axId val="8499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5132032"/>
        <c:crosses val="autoZero"/>
        <c:auto val="1"/>
        <c:lblAlgn val="ctr"/>
        <c:lblOffset val="100"/>
        <c:noMultiLvlLbl val="0"/>
      </c:catAx>
      <c:valAx>
        <c:axId val="8513203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9950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 Cyr" panose="020B0604020202020204" pitchFamily="34" charset="0"/>
          <a:ea typeface="Calibri"/>
          <a:cs typeface="Arial Cyr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0.32558</cdr:y>
    </cdr:from>
    <cdr:to>
      <cdr:x>0.04237</cdr:x>
      <cdr:y>0.58901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52097" y="1197952"/>
          <a:ext cx="765306" cy="261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Вылов, т</a:t>
          </a:r>
        </a:p>
        <a:p xmlns:a="http://schemas.openxmlformats.org/drawingml/2006/main"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0.91923</cdr:x>
      <cdr:y>0.92359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4895" y="4455893"/>
          <a:ext cx="664705" cy="368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Годы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613-8D64-47E5-9AA4-8372ED142AD9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21026-E98B-47B7-B007-6317A28C5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7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21026-E98B-47B7-B007-6317A28C53B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9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21026-E98B-47B7-B007-6317A28C53BA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2E172-A08C-48AA-8E9D-3DCFBACBAE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0EE75-DED1-4854-8230-A9BF8EABEA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74B12-E563-40C0-B27F-1B29C0759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CE0C-4D42-4149-B948-5CC9B3E2F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0824C-A085-4915-9F75-A6A2DDECD9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574EB-8B99-42F8-AA4D-DAF9ECF746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AD28E-718C-4B8D-BEB6-738FB5F6B8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697BC-BD9F-4950-AA0A-23F3D39F25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37677-8204-45BC-BC9C-0701F0688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545A6-F398-475E-9C6E-590C04C9E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30A93-B692-4D01-909B-B793577ABC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3C594-5816-4532-A8C9-CD9F1327B9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B0126BE-995A-433A-B2AE-0B669630CA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 txBox="1">
            <a:spLocks noChangeArrowheads="1"/>
          </p:cNvSpPr>
          <p:nvPr/>
        </p:nvSpPr>
        <p:spPr bwMode="auto">
          <a:xfrm>
            <a:off x="107504" y="620688"/>
            <a:ext cx="892899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20000"/>
              </a:lnSpc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</a:pPr>
            <a:r>
              <a:rPr lang="ru-RU" sz="2400" b="1" dirty="0" smtClean="0">
                <a:latin typeface="Times New Roman"/>
                <a:ea typeface="Times New Roman"/>
              </a:rPr>
              <a:t>СОСТОЯНИЕ ЗАПАСОВ  ОСЕТРОВЫХ РЫБ</a:t>
            </a:r>
          </a:p>
          <a:p>
            <a:pPr algn="ctr">
              <a:lnSpc>
                <a:spcPct val="120000"/>
              </a:lnSpc>
            </a:pPr>
            <a:r>
              <a:rPr lang="ru-RU" sz="2400" b="1" dirty="0" smtClean="0">
                <a:latin typeface="Times New Roman"/>
                <a:ea typeface="Times New Roman"/>
              </a:rPr>
              <a:t>В ВОДНЫХ ОБЪЕКТАХ СИБИРИ</a:t>
            </a:r>
          </a:p>
          <a:p>
            <a:pPr algn="ctr">
              <a:lnSpc>
                <a:spcPct val="120000"/>
              </a:lnSpc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</a:pPr>
            <a:r>
              <a:rPr lang="ru-RU" sz="2000" b="1" dirty="0" smtClean="0">
                <a:latin typeface="Times New Roman"/>
              </a:rPr>
              <a:t>В.Р. </a:t>
            </a:r>
            <a:r>
              <a:rPr lang="ru-RU" sz="2000" b="1" dirty="0" err="1" smtClean="0">
                <a:latin typeface="Times New Roman"/>
              </a:rPr>
              <a:t>Крохалевский</a:t>
            </a:r>
            <a:r>
              <a:rPr lang="ru-RU" sz="2000" b="1" dirty="0" smtClean="0">
                <a:latin typeface="Times New Roman"/>
              </a:rPr>
              <a:t>,  И.Б. Бабкина,  А.М. </a:t>
            </a:r>
            <a:r>
              <a:rPr lang="ru-RU" sz="2000" b="1" dirty="0" err="1" smtClean="0">
                <a:latin typeface="Times New Roman"/>
              </a:rPr>
              <a:t>Визер</a:t>
            </a:r>
            <a:r>
              <a:rPr lang="ru-RU" sz="2000" b="1" dirty="0" smtClean="0">
                <a:latin typeface="Times New Roman"/>
              </a:rPr>
              <a:t>,  М.А. </a:t>
            </a:r>
            <a:r>
              <a:rPr lang="ru-RU" sz="2000" b="1" dirty="0" err="1" smtClean="0">
                <a:latin typeface="Times New Roman"/>
              </a:rPr>
              <a:t>Дорогин</a:t>
            </a:r>
            <a:r>
              <a:rPr lang="ru-RU" sz="2000" b="1" dirty="0" smtClean="0">
                <a:latin typeface="Times New Roman"/>
              </a:rPr>
              <a:t>, В.Ф.Зайцев,  Е.А. </a:t>
            </a:r>
            <a:r>
              <a:rPr lang="ru-RU" sz="2000" b="1" dirty="0" err="1" smtClean="0">
                <a:latin typeface="Times New Roman"/>
              </a:rPr>
              <a:t>Интересова</a:t>
            </a:r>
            <a:r>
              <a:rPr lang="ru-RU" sz="2000" b="1" dirty="0" smtClean="0">
                <a:latin typeface="Times New Roman"/>
              </a:rPr>
              <a:t>, Л.Н. Карпова, А.В. Коршунов,  В.А. Петерфельд, </a:t>
            </a:r>
          </a:p>
          <a:p>
            <a:pPr algn="ctr">
              <a:lnSpc>
                <a:spcPct val="120000"/>
              </a:lnSpc>
            </a:pPr>
            <a:r>
              <a:rPr lang="ru-RU" sz="2000" b="1" dirty="0" smtClean="0">
                <a:latin typeface="Times New Roman"/>
              </a:rPr>
              <a:t>Н.В. </a:t>
            </a:r>
            <a:r>
              <a:rPr lang="ru-RU" sz="2000" b="1" dirty="0" err="1" smtClean="0">
                <a:latin typeface="Times New Roman"/>
              </a:rPr>
              <a:t>Янкова</a:t>
            </a:r>
            <a:r>
              <a:rPr lang="ru-RU" sz="2000" b="1" dirty="0" smtClean="0">
                <a:latin typeface="Times New Roman"/>
              </a:rPr>
              <a:t>  </a:t>
            </a:r>
          </a:p>
          <a:p>
            <a:pPr algn="ctr">
              <a:lnSpc>
                <a:spcPct val="120000"/>
              </a:lnSpc>
            </a:pPr>
            <a:endParaRPr lang="ru-RU" sz="2400" b="1" dirty="0" smtClean="0">
              <a:latin typeface="Times New Roman"/>
            </a:endParaRPr>
          </a:p>
          <a:p>
            <a:pPr algn="ctr">
              <a:lnSpc>
                <a:spcPct val="120000"/>
              </a:lnSpc>
            </a:pPr>
            <a:endParaRPr lang="ru-RU" sz="2400" b="1" dirty="0" smtClean="0">
              <a:latin typeface="Times New Roman"/>
            </a:endParaRPr>
          </a:p>
          <a:p>
            <a:pPr>
              <a:lnSpc>
                <a:spcPct val="120000"/>
              </a:lnSpc>
            </a:pPr>
            <a:r>
              <a:rPr lang="ru-RU" sz="2400" dirty="0" smtClean="0"/>
              <a:t>				</a:t>
            </a:r>
            <a:br>
              <a:rPr lang="ru-RU" sz="2400" dirty="0" smtClean="0"/>
            </a:br>
            <a:r>
              <a:rPr lang="ru-RU" sz="2400" dirty="0" smtClean="0"/>
              <a:t>		ФГБНУ «</a:t>
            </a:r>
            <a:r>
              <a:rPr lang="ru-RU" sz="2400" dirty="0" err="1" smtClean="0"/>
              <a:t>Госрыбцентр</a:t>
            </a:r>
            <a:r>
              <a:rPr lang="ru-RU" sz="2400" dirty="0" smtClean="0"/>
              <a:t>»,2016 г. </a:t>
            </a:r>
          </a:p>
          <a:p>
            <a:pPr algn="ctr">
              <a:lnSpc>
                <a:spcPct val="120000"/>
              </a:lnSpc>
            </a:pPr>
            <a:endParaRPr lang="ru-RU" sz="2400" b="1" dirty="0" smtClean="0">
              <a:latin typeface="Times New Roman"/>
            </a:endParaRPr>
          </a:p>
          <a:p>
            <a:pPr algn="ctr">
              <a:lnSpc>
                <a:spcPct val="120000"/>
              </a:lnSpc>
            </a:pPr>
            <a:endParaRPr lang="ru-RU" sz="2800" b="1" dirty="0" smtClean="0"/>
          </a:p>
          <a:p>
            <a:pPr>
              <a:lnSpc>
                <a:spcPct val="120000"/>
              </a:lnSpc>
            </a:pPr>
            <a:r>
              <a:rPr lang="ru-RU" sz="2000" dirty="0" smtClean="0"/>
              <a:t>  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2E172-A08C-48AA-8E9D-3DCFBACBAE1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6" name="Rectangle 1684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7" name="Rectangle 1686"/>
          <p:cNvSpPr>
            <a:spLocks noChangeArrowheads="1"/>
          </p:cNvSpPr>
          <p:nvPr/>
        </p:nvSpPr>
        <p:spPr bwMode="auto">
          <a:xfrm>
            <a:off x="4787900" y="2852738"/>
            <a:ext cx="414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>
            <a:spAutoFit/>
          </a:bodyPr>
          <a:lstStyle/>
          <a:p>
            <a:pPr>
              <a:tabLst>
                <a:tab pos="1085850" algn="l"/>
              </a:tabLst>
            </a:pPr>
            <a:endParaRPr lang="ru-RU">
              <a:latin typeface="Arial" charset="0"/>
            </a:endParaRPr>
          </a:p>
        </p:txBody>
      </p:sp>
      <p:sp>
        <p:nvSpPr>
          <p:cNvPr id="13318" name="Rectangle 1687"/>
          <p:cNvSpPr>
            <a:spLocks noChangeArrowheads="1"/>
          </p:cNvSpPr>
          <p:nvPr/>
        </p:nvSpPr>
        <p:spPr bwMode="auto">
          <a:xfrm>
            <a:off x="251519" y="5347955"/>
            <a:ext cx="86977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Рис.5.  Динамика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численности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ихтиомассы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иртышского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стерляди. За последние 10 лет численность снизилась с 135 до 104 тыс. экз., биомасса – 32 до 26 т.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Rectangle 1691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0" name="Rectangle 169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2" name="Rectangle 1696"/>
          <p:cNvSpPr>
            <a:spLocks noChangeArrowheads="1"/>
          </p:cNvSpPr>
          <p:nvPr/>
        </p:nvSpPr>
        <p:spPr bwMode="auto">
          <a:xfrm>
            <a:off x="-33338" y="7429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3" name="Rectangle 103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 anchor="ctr">
            <a:spAutoFit/>
          </a:bodyPr>
          <a:lstStyle/>
          <a:p>
            <a:endParaRPr lang="ru-RU"/>
          </a:p>
        </p:txBody>
      </p:sp>
      <p:sp>
        <p:nvSpPr>
          <p:cNvPr id="13324" name="Rectangle 105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 anchor="ctr"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3718297" y="6492875"/>
            <a:ext cx="1828800" cy="365125"/>
          </a:xfrm>
        </p:spPr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505597718"/>
              </p:ext>
            </p:extLst>
          </p:nvPr>
        </p:nvGraphicFramePr>
        <p:xfrm>
          <a:off x="157932" y="188641"/>
          <a:ext cx="8590532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307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5" name="Rectangle 839"/>
          <p:cNvSpPr>
            <a:spLocks noChangeArrowheads="1"/>
          </p:cNvSpPr>
          <p:nvPr/>
        </p:nvSpPr>
        <p:spPr bwMode="auto">
          <a:xfrm>
            <a:off x="539551" y="654025"/>
            <a:ext cx="8064897" cy="58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 anchor="ctr">
            <a:spAutoFit/>
          </a:bodyPr>
          <a:lstStyle/>
          <a:p>
            <a:pPr algn="ctr">
              <a:tabLst>
                <a:tab pos="1085850" algn="l"/>
              </a:tabLs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Расчет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ОДУ иртышской стерляди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 2017 г.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в пределах Тюменской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области. ОДУ на 2017 год  - 3,62 т.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1684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7" name="Rectangle 1686"/>
          <p:cNvSpPr>
            <a:spLocks noChangeArrowheads="1"/>
          </p:cNvSpPr>
          <p:nvPr/>
        </p:nvSpPr>
        <p:spPr bwMode="auto">
          <a:xfrm>
            <a:off x="4787900" y="2852738"/>
            <a:ext cx="414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>
            <a:spAutoFit/>
          </a:bodyPr>
          <a:lstStyle/>
          <a:p>
            <a:pPr>
              <a:tabLst>
                <a:tab pos="1085850" algn="l"/>
              </a:tabLst>
            </a:pPr>
            <a:endParaRPr lang="ru-RU">
              <a:latin typeface="Arial" charset="0"/>
            </a:endParaRPr>
          </a:p>
        </p:txBody>
      </p:sp>
      <p:sp>
        <p:nvSpPr>
          <p:cNvPr id="13319" name="Rectangle 1691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0" name="Rectangle 169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2" name="Rectangle 1696"/>
          <p:cNvSpPr>
            <a:spLocks noChangeArrowheads="1"/>
          </p:cNvSpPr>
          <p:nvPr/>
        </p:nvSpPr>
        <p:spPr bwMode="auto">
          <a:xfrm>
            <a:off x="-33338" y="7429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3" name="Rectangle 103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 anchor="ctr">
            <a:spAutoFit/>
          </a:bodyPr>
          <a:lstStyle/>
          <a:p>
            <a:endParaRPr lang="ru-RU"/>
          </a:p>
        </p:txBody>
      </p:sp>
      <p:sp>
        <p:nvSpPr>
          <p:cNvPr id="13324" name="Rectangle 105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 anchor="ctr"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3718297" y="6492875"/>
            <a:ext cx="1828800" cy="365125"/>
          </a:xfrm>
        </p:spPr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0031"/>
              </p:ext>
            </p:extLst>
          </p:nvPr>
        </p:nvGraphicFramePr>
        <p:xfrm>
          <a:off x="251521" y="1784931"/>
          <a:ext cx="8566862" cy="2590962"/>
        </p:xfrm>
        <a:graphic>
          <a:graphicData uri="http://schemas.openxmlformats.org/drawingml/2006/table">
            <a:tbl>
              <a:tblPr/>
              <a:tblGrid>
                <a:gridCol w="1635988"/>
                <a:gridCol w="681725"/>
                <a:gridCol w="757473"/>
                <a:gridCol w="681725"/>
                <a:gridCol w="530231"/>
                <a:gridCol w="605978"/>
                <a:gridCol w="530231"/>
                <a:gridCol w="605978"/>
                <a:gridCol w="605978"/>
                <a:gridCol w="707554"/>
                <a:gridCol w="542668"/>
                <a:gridCol w="681333"/>
              </a:tblGrid>
              <a:tr h="4060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Возрастная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2+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1,72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1,53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600" baseline="-25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тыс.экз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104,0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Symbol"/>
                        </a:rPr>
                        <a:t>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ru-RU" sz="1600" baseline="-25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инд.2012-2015, 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124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1600" baseline="-25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биопрод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., т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0,04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1,52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0,63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0,22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0,44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0,36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0,23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0,08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0,00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3,62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0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74"/>
          <p:cNvSpPr>
            <a:spLocks noChangeArrowheads="1"/>
          </p:cNvSpPr>
          <p:nvPr/>
        </p:nvSpPr>
        <p:spPr bwMode="auto">
          <a:xfrm>
            <a:off x="-152400" y="919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437" name="Rectangle 1687"/>
          <p:cNvSpPr>
            <a:spLocks noChangeArrowheads="1"/>
          </p:cNvSpPr>
          <p:nvPr/>
        </p:nvSpPr>
        <p:spPr bwMode="auto">
          <a:xfrm>
            <a:off x="907017" y="5024100"/>
            <a:ext cx="7464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Рис.6. Динамика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численности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ихтиомассы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обского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стерляди в ХМАО. За последние 10 лет численность снизилась с 149 до 67 тыс. экз., биомасса–  с 39 до 17 т.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3746896" y="6445268"/>
            <a:ext cx="1828800" cy="365125"/>
          </a:xfrm>
        </p:spPr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309362115"/>
              </p:ext>
            </p:extLst>
          </p:nvPr>
        </p:nvGraphicFramePr>
        <p:xfrm>
          <a:off x="755576" y="404664"/>
          <a:ext cx="763175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47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74"/>
          <p:cNvSpPr>
            <a:spLocks noChangeArrowheads="1"/>
          </p:cNvSpPr>
          <p:nvPr/>
        </p:nvSpPr>
        <p:spPr bwMode="auto">
          <a:xfrm>
            <a:off x="-152400" y="919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39" name="Rectangle 576"/>
          <p:cNvSpPr>
            <a:spLocks noChangeArrowheads="1"/>
          </p:cNvSpPr>
          <p:nvPr/>
        </p:nvSpPr>
        <p:spPr bwMode="auto">
          <a:xfrm>
            <a:off x="566737" y="595998"/>
            <a:ext cx="84248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085850" algn="l"/>
              </a:tabLst>
            </a:pPr>
            <a:r>
              <a:rPr lang="ru-RU" b="1" dirty="0" smtClean="0">
                <a:latin typeface="Arial" charset="0"/>
                <a:cs typeface="Times New Roman" pitchFamily="18" charset="0"/>
              </a:rPr>
              <a:t>Расчет </a:t>
            </a:r>
            <a:r>
              <a:rPr lang="ru-RU" b="1" dirty="0">
                <a:latin typeface="Arial" charset="0"/>
                <a:cs typeface="Times New Roman" pitchFamily="18" charset="0"/>
              </a:rPr>
              <a:t>численности и величины допустимого улова </a:t>
            </a:r>
          </a:p>
          <a:p>
            <a:pPr algn="ctr">
              <a:tabLst>
                <a:tab pos="1085850" algn="l"/>
              </a:tabLst>
            </a:pPr>
            <a:r>
              <a:rPr lang="ru-RU" b="1" dirty="0">
                <a:latin typeface="Arial" charset="0"/>
                <a:cs typeface="Times New Roman" pitchFamily="18" charset="0"/>
              </a:rPr>
              <a:t>обской  стерляди </a:t>
            </a:r>
            <a:r>
              <a:rPr lang="ru-RU" b="1" dirty="0" smtClean="0">
                <a:latin typeface="Arial" charset="0"/>
                <a:cs typeface="Times New Roman" pitchFamily="18" charset="0"/>
              </a:rPr>
              <a:t>на 2017 г. Оду на 2017 г. – 3,1 т.</a:t>
            </a:r>
            <a:endParaRPr lang="ru-RU" b="1" dirty="0">
              <a:latin typeface="Arial" charset="0"/>
            </a:endParaRPr>
          </a:p>
        </p:txBody>
      </p:sp>
      <p:sp>
        <p:nvSpPr>
          <p:cNvPr id="14340" name="Rectangle 577"/>
          <p:cNvSpPr>
            <a:spLocks noChangeArrowheads="1"/>
          </p:cNvSpPr>
          <p:nvPr/>
        </p:nvSpPr>
        <p:spPr bwMode="auto">
          <a:xfrm>
            <a:off x="611561" y="5450740"/>
            <a:ext cx="82089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dirty="0" smtClean="0">
                <a:latin typeface="Arial" charset="0"/>
              </a:rPr>
              <a:t>Суммарное ОДУ </a:t>
            </a:r>
            <a:r>
              <a:rPr lang="ru-RU" dirty="0">
                <a:latin typeface="Arial" charset="0"/>
              </a:rPr>
              <a:t>стерляди </a:t>
            </a:r>
            <a:r>
              <a:rPr lang="ru-RU" dirty="0" smtClean="0">
                <a:latin typeface="Arial" charset="0"/>
              </a:rPr>
              <a:t>на 2017 г. </a:t>
            </a:r>
            <a:r>
              <a:rPr lang="ru-RU" dirty="0">
                <a:latin typeface="Arial" charset="0"/>
              </a:rPr>
              <a:t>в Тюменской </a:t>
            </a:r>
            <a:r>
              <a:rPr lang="ru-RU" dirty="0" smtClean="0">
                <a:latin typeface="Arial" charset="0"/>
              </a:rPr>
              <a:t>области и автономных округах  </a:t>
            </a:r>
            <a:r>
              <a:rPr lang="ru-RU" dirty="0">
                <a:latin typeface="Arial" charset="0"/>
              </a:rPr>
              <a:t>в целом составляет </a:t>
            </a:r>
            <a:r>
              <a:rPr lang="ru-RU" b="1" dirty="0" smtClean="0">
                <a:latin typeface="Arial" charset="0"/>
              </a:rPr>
              <a:t>6,7 т в том числе: </a:t>
            </a:r>
            <a:r>
              <a:rPr lang="ru-RU" dirty="0" smtClean="0">
                <a:latin typeface="Arial" charset="0"/>
              </a:rPr>
              <a:t>в бассейне Иртыша – 3,6 т, в бассейне Оби – 3,1 т.</a:t>
            </a:r>
            <a:endParaRPr lang="ru-RU" dirty="0">
              <a:latin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3746896" y="6445268"/>
            <a:ext cx="1828800" cy="365125"/>
          </a:xfrm>
        </p:spPr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37089"/>
              </p:ext>
            </p:extLst>
          </p:nvPr>
        </p:nvGraphicFramePr>
        <p:xfrm>
          <a:off x="460891" y="1916833"/>
          <a:ext cx="8287570" cy="3024336"/>
        </p:xfrm>
        <a:graphic>
          <a:graphicData uri="http://schemas.openxmlformats.org/drawingml/2006/table">
            <a:tbl>
              <a:tblPr/>
              <a:tblGrid>
                <a:gridCol w="1734845"/>
                <a:gridCol w="648072"/>
                <a:gridCol w="648072"/>
                <a:gridCol w="504056"/>
                <a:gridCol w="720080"/>
                <a:gridCol w="576064"/>
                <a:gridCol w="504056"/>
                <a:gridCol w="576064"/>
                <a:gridCol w="576064"/>
                <a:gridCol w="576064"/>
                <a:gridCol w="504056"/>
                <a:gridCol w="720077"/>
              </a:tblGrid>
              <a:tr h="4320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Возрастная группа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7+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8+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9+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10+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11+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1,70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1,02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0,94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0,84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0,72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0,53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0,33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0,23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0,12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0,08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ru-RU" sz="1800" baseline="-25000">
                          <a:effectLst/>
                          <a:latin typeface="Times New Roman"/>
                          <a:ea typeface="Times New Roman"/>
                        </a:rPr>
                        <a:t>улов 201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, тыс.экз.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0,20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1,56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2,64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3,18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3,05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2,03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0,41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0,14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13,20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800" baseline="-2500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, тыс.экз.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30,1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28,0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9,8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9,1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97,2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ru-RU" sz="1800" baseline="-25000">
                          <a:effectLst/>
                          <a:latin typeface="Times New Roman"/>
                          <a:ea typeface="Times New Roman"/>
                        </a:rPr>
                        <a:t>инд.,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42,4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34,2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20,3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67,2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56,8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77,5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86,5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53,8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6,8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ru-RU" sz="1800" baseline="-25000" dirty="0" err="1" smtClean="0">
                          <a:effectLst/>
                          <a:latin typeface="Times New Roman"/>
                          <a:ea typeface="Times New Roman"/>
                        </a:rPr>
                        <a:t>биопрод</a:t>
                      </a:r>
                      <a:r>
                        <a:rPr lang="ru-RU" sz="1800" baseline="-25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aseline="-25000" dirty="0">
                          <a:effectLst/>
                          <a:latin typeface="Times New Roman"/>
                          <a:ea typeface="Times New Roman"/>
                        </a:rPr>
                        <a:t>2017 г .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,т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0,03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1,19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0,34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0,18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0,46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0,25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0,45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0,21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0,03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3,14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7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/>
          </a:bodyPr>
          <a:lstStyle/>
          <a:p>
            <a:pPr marL="2404872" lvl="8" indent="0">
              <a:buNone/>
            </a:pPr>
            <a:r>
              <a:rPr lang="ru-RU" sz="2400" dirty="0" err="1" smtClean="0"/>
              <a:t>Верхнеиртышское</a:t>
            </a:r>
            <a:r>
              <a:rPr lang="ru-RU" sz="2400" dirty="0" smtClean="0"/>
              <a:t> стадо</a:t>
            </a:r>
          </a:p>
          <a:p>
            <a:pPr indent="220663" algn="just"/>
            <a:r>
              <a:rPr lang="ru-RU" dirty="0" smtClean="0"/>
              <a:t>Стерлядь в русле среднего Иртыша в Омской области  распространена повсеместно. Промысел осуществляется плавными  сетями на предоставленных для этих целей РПУ (плавных песках).</a:t>
            </a:r>
          </a:p>
          <a:p>
            <a:pPr indent="220663" algn="just"/>
            <a:r>
              <a:rPr lang="ru-RU" dirty="0" smtClean="0"/>
              <a:t>По статистическим данным вылов  стерляди в р. Иртыш в Омской области в 1960-1970 гг.  достигал  7 т. В середине 1980-х гг. наметилась тенденция к снижению уловов стерляди. В 1990-е годы добывалось около 2,5 т в год. </a:t>
            </a:r>
          </a:p>
          <a:p>
            <a:pPr indent="220663" algn="just"/>
            <a:r>
              <a:rPr lang="ru-RU" dirty="0" smtClean="0"/>
              <a:t>В 2002-2003 гг. и 2012-2015 гг. промышленный лов стерляди практически не проводился по инициативе  органов </a:t>
            </a:r>
            <a:r>
              <a:rPr lang="ru-RU" dirty="0" err="1" smtClean="0"/>
              <a:t>Госкомприроды</a:t>
            </a:r>
            <a:r>
              <a:rPr lang="ru-RU" dirty="0" smtClean="0"/>
              <a:t>  Омской области. Был установлен мораторий на его осуществление. Проводился только  лов в научно-исследовательских целях.  Запрет  промышленного рыболовства сопровождался увеличением нелегального лова – профессиональные рыбаки стали браконьерами.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052736"/>
            <a:ext cx="8229600" cy="48146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Диаграмма 2"/>
          <p:cNvPicPr>
            <a:picLocks noChangeArrowheads="1"/>
          </p:cNvPicPr>
          <p:nvPr/>
        </p:nvPicPr>
        <p:blipFill>
          <a:blip r:embed="rId2" cstate="print"/>
          <a:srcRect b="-15"/>
          <a:stretch>
            <a:fillRect/>
          </a:stretch>
        </p:blipFill>
        <p:spPr bwMode="auto">
          <a:xfrm>
            <a:off x="1053952" y="620688"/>
            <a:ext cx="7632848" cy="468052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39924" y="5498068"/>
            <a:ext cx="8568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Рис.7.  Динамика уловов стерляди в р. Иртыш в Омской области, тонн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Диаграм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720" y="1447631"/>
            <a:ext cx="7992888" cy="4104456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8936" y="5509754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Рис.8. Динамика  суммарной численности стада стерляди в р. Иртыш в 2006-2017 гг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(с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возраста 1+).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20000"/>
          </a:bodyPr>
          <a:lstStyle/>
          <a:p>
            <a:pPr indent="220663" algn="just"/>
            <a:r>
              <a:rPr lang="ru-RU" dirty="0" smtClean="0"/>
              <a:t>Согласно результатам мониторинга численность стада иртышской стерляди  ежегодно колеблется относительно рассчитанной среднемноголетней величины – 552,5 тыс. экз. С 2011 г. отмечается рост численности стада иртышской стерляди, что предполагает возможность использование части её промыслового запаса.</a:t>
            </a:r>
          </a:p>
          <a:p>
            <a:pPr indent="220663" algn="just"/>
            <a:r>
              <a:rPr lang="ru-RU" dirty="0" smtClean="0"/>
              <a:t>Методом ВПА  определена биомасса промыслового запаса иртышской стерляди в Омской области в 2017 г. в объеме 30,5 т. Общий допустимый улов (ОДУ) стерляди в р. Иртыш в 2017 г.  прогнозируется в объеме 2,4 т, в том числе в целях промышленного рыболовства  - 1,95 т и в научно-исследовательских целях в  - 0,45 т.</a:t>
            </a:r>
          </a:p>
          <a:p>
            <a:pPr indent="220663" algn="just"/>
            <a:r>
              <a:rPr lang="ru-RU" dirty="0" smtClean="0"/>
              <a:t>В качестве ограничений  рыболовства при выдаче разрешений на его осуществление  предлагается для каждого плавного песка устанавливать лимит орудий лова (сетей) и продолжительность  промысла.</a:t>
            </a:r>
          </a:p>
          <a:p>
            <a:pPr indent="220663" algn="just"/>
            <a:r>
              <a:rPr lang="ru-RU" dirty="0" smtClean="0"/>
              <a:t>Щадящий режим  рыболовства позволит ограничить браконьерский вылов, поскольку последний осуществляется на тех же плавных песках, что и промышленное рыболовство.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1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marL="44450" indent="0"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Средне</a:t>
            </a:r>
            <a:r>
              <a:rPr lang="ru-RU" sz="2000" b="1" dirty="0" smtClean="0"/>
              <a:t>обское стадо в Томской области</a:t>
            </a:r>
            <a:endParaRPr lang="en-US" sz="2000" b="1" dirty="0" smtClean="0"/>
          </a:p>
          <a:p>
            <a:pPr marL="44450" indent="0" algn="just" eaLnBrk="1" hangingPunct="1">
              <a:lnSpc>
                <a:spcPct val="90000"/>
              </a:lnSpc>
            </a:pPr>
            <a:r>
              <a:rPr lang="ru-RU" sz="2000" dirty="0" smtClean="0"/>
              <a:t> С </a:t>
            </a:r>
            <a:r>
              <a:rPr lang="ru-RU" dirty="0" smtClean="0"/>
              <a:t>50-</a:t>
            </a:r>
            <a:r>
              <a:rPr lang="ru-RU" sz="2000" dirty="0" smtClean="0"/>
              <a:t>х годов, по данным официальной статистики, вылов стерляди в водоемах Томской области упал в </a:t>
            </a:r>
            <a:r>
              <a:rPr lang="ru-RU" dirty="0" smtClean="0"/>
              <a:t>29</a:t>
            </a:r>
            <a:r>
              <a:rPr lang="ru-RU" sz="2000" dirty="0" smtClean="0"/>
              <a:t> раз и в последние 5 лет держится на уровне около 3-4 т.</a:t>
            </a:r>
          </a:p>
          <a:p>
            <a:pPr marL="44450" indent="0" algn="just" eaLnBrk="1" hangingPunct="1">
              <a:lnSpc>
                <a:spcPct val="90000"/>
              </a:lnSpc>
            </a:pPr>
            <a:r>
              <a:rPr lang="ru-RU" sz="2000" dirty="0" smtClean="0"/>
              <a:t>Лов стерляди осуществляют, как правило, малочисленные бригады (два- три человека) фитилями и стерляжьими мордами. Поэтому фактический вылов оценить крайне сложно.</a:t>
            </a:r>
          </a:p>
          <a:p>
            <a:pPr marL="44450" indent="0" algn="just" eaLnBrk="1" hangingPunct="1">
              <a:lnSpc>
                <a:spcPct val="90000"/>
              </a:lnSpc>
            </a:pPr>
            <a:r>
              <a:rPr lang="ru-RU" sz="2000" dirty="0" smtClean="0"/>
              <a:t>Учитывая высокую степень недостоверности промысловой статистики в настоящий период, считаем, что фактический вылов стерляди основными заготовителями в 2015 г. как минимум вдвое превысил официальные данные, т.е. составил более 9 т. Кроме того, осуществляется любительский вылов по путёвкам на РПУ, организованных для этих целей.</a:t>
            </a:r>
          </a:p>
          <a:p>
            <a:pPr marL="44450" indent="0" algn="just" eaLnBrk="1" hangingPunct="1">
              <a:lnSpc>
                <a:spcPct val="90000"/>
              </a:lnSpc>
            </a:pPr>
            <a:r>
              <a:rPr lang="ru-RU" sz="2000" dirty="0" smtClean="0"/>
              <a:t>Прибавив к этой величине официального вылова браконьерский лов, получаем, что фактический вылов оказался как минимум не менее 13,5 т.</a:t>
            </a:r>
          </a:p>
          <a:p>
            <a:pPr marL="44450" indent="0" eaLnBrk="1" hangingPunct="1">
              <a:lnSpc>
                <a:spcPct val="90000"/>
              </a:lnSpc>
            </a:pPr>
            <a:endParaRPr lang="ru-RU" sz="2000" dirty="0" smtClean="0"/>
          </a:p>
          <a:p>
            <a:pPr marL="44450" indent="0" eaLnBrk="1" hangingPunct="1">
              <a:lnSpc>
                <a:spcPct val="90000"/>
              </a:lnSpc>
            </a:pPr>
            <a:endParaRPr lang="ru-RU" sz="2000" dirty="0" smtClean="0"/>
          </a:p>
        </p:txBody>
      </p:sp>
      <p:sp>
        <p:nvSpPr>
          <p:cNvPr id="3075" name="Номер слайда 2"/>
          <p:cNvSpPr txBox="1">
            <a:spLocks noGrp="1"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rgbClr val="7F7F7F"/>
                </a:solidFill>
                <a:latin typeface="Verdana" pitchFamily="34" charset="0"/>
              </a:rPr>
              <a:t>18</a:t>
            </a:r>
            <a:endParaRPr lang="ru-RU" sz="1200" b="1" dirty="0">
              <a:solidFill>
                <a:srgbClr val="7F7F7F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124744"/>
            <a:ext cx="8229600" cy="4742656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4744"/>
            <a:ext cx="7643192" cy="3449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0987" y="4797152"/>
            <a:ext cx="5766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indent="0">
              <a:buNone/>
            </a:pPr>
            <a:r>
              <a:rPr lang="ru-RU" dirty="0"/>
              <a:t>Рис. 9.  Динамика уловов стерляди в </a:t>
            </a:r>
            <a:r>
              <a:rPr lang="ru-RU" dirty="0" smtClean="0"/>
              <a:t>Томской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области (по официальным данным)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545A6-F398-475E-9C6E-590C04C9EB7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92696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 1998 году вид включен в Красный список МСОП со статусом EN A2d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а также в Красную Книгу ЯНАО, ХМАО, Тюменской области. Ежегодно выделяются квоты только для вылова осетра в целях воспроизводства. Несмотря на принимаемые меры по охране и искусственному воспроизводству, запасы  осетра продолжают  оставаться на крайне низком уровне. Кроме того,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Госрыбцентр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лишен возможности проводить  ресурсные исследования по этому виду. 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60648"/>
            <a:ext cx="4690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Сибирский осётр – обская популяция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85293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До строительства плотины  Новосибирской ГЭС места размножения сибирского осетра располагались от нижнего течения р. Катунь до с. Молчаново на р.Обь. Общая площадь нерестилищ оценивалась в 430 км² [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Петкевич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1952]. Инвентаризация нерестилищ  осетра в 1964 г.  ниже плотины ГЭС выявила только 40 небольших участков, потенциально пригодных для размножения осетра, общей площадью около 9 км² [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Гундризер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др., 1983]. Данный фактор крайне негативно отразился на воспроизводстве осетра.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17652825"/>
              </p:ext>
            </p:extLst>
          </p:nvPr>
        </p:nvGraphicFramePr>
        <p:xfrm>
          <a:off x="251517" y="1412777"/>
          <a:ext cx="8568954" cy="3715057"/>
        </p:xfrm>
        <a:graphic>
          <a:graphicData uri="http://schemas.openxmlformats.org/drawingml/2006/table">
            <a:tbl>
              <a:tblPr/>
              <a:tblGrid>
                <a:gridCol w="1538017"/>
                <a:gridCol w="646667"/>
                <a:gridCol w="708782"/>
                <a:gridCol w="709654"/>
                <a:gridCol w="709654"/>
                <a:gridCol w="708782"/>
                <a:gridCol w="709654"/>
                <a:gridCol w="709654"/>
                <a:gridCol w="708782"/>
                <a:gridCol w="709654"/>
                <a:gridCol w="709654"/>
              </a:tblGrid>
              <a:tr h="78146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Категория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Промысловый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2,032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1,523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60,3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2,247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2,515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2,746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64,4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Научный</a:t>
                      </a: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контрольный 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0,668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22,1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0,361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0,353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0,585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0,091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Любительский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0,318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0,642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25,4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0,716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0,626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16,8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1,429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 виды лова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3,018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2,526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3,316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3,726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4,266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1" y="429316"/>
            <a:ext cx="84969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Вылов стерляди в Томской области по различным категориям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пользователей . В последние годы увеличивается квота на  вылов стерляди в целях организации любительского рыболовства.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76016851"/>
              </p:ext>
            </p:extLst>
          </p:nvPr>
        </p:nvGraphicFramePr>
        <p:xfrm>
          <a:off x="755576" y="548680"/>
          <a:ext cx="79208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7584" y="48691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Рис.10. Динамика численности и </a:t>
            </a:r>
            <a:r>
              <a:rPr lang="ru-RU" dirty="0" err="1" smtClean="0"/>
              <a:t>ихтиомассы</a:t>
            </a:r>
            <a:r>
              <a:rPr lang="ru-RU" dirty="0" smtClean="0"/>
              <a:t> обского стада  стерляди в пределах Томской области. Максимальная биомасса была в 2010 г – 128 т, в 2016 г – 42 т. Прогноз ОДУ на 2017 г – 9 т.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69330259"/>
              </p:ext>
            </p:extLst>
          </p:nvPr>
        </p:nvGraphicFramePr>
        <p:xfrm>
          <a:off x="467544" y="1196752"/>
          <a:ext cx="8136906" cy="2706096"/>
        </p:xfrm>
        <a:graphic>
          <a:graphicData uri="http://schemas.openxmlformats.org/drawingml/2006/table">
            <a:tbl>
              <a:tblPr/>
              <a:tblGrid>
                <a:gridCol w="1615990"/>
                <a:gridCol w="838101"/>
                <a:gridCol w="838101"/>
                <a:gridCol w="838101"/>
                <a:gridCol w="813691"/>
                <a:gridCol w="813691"/>
                <a:gridCol w="813691"/>
                <a:gridCol w="740458"/>
                <a:gridCol w="825082"/>
              </a:tblGrid>
              <a:tr h="19147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1+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2+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3+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4+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5+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6+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7+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7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Fi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1,32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0,77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0,39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Mi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Yулов 2015, тыс.экз.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1,75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11,54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13,25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9,01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2,68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38,85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N2017, тыс.экз.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2,12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2,07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5,35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53,44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38,42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3,44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105,41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</a:t>
                      </a: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Wинд., 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46,9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102,0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75,2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45,5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210,0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Вбиопрод 2017 г .,т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14,41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12,24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x-none" sz="1400" dirty="0">
                          <a:latin typeface="Times New Roman"/>
                          <a:ea typeface="Times New Roman"/>
                          <a:cs typeface="Times New Roman"/>
                        </a:rPr>
                        <a:t>29,55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95535" y="430479"/>
            <a:ext cx="8208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Расчет численности и величины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ОДУ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стерляди р. Оби на 2017 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43711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ОДУ вычислен как произведение среднегодовой биомассы эксплуатируемого запаса и рекомендуемого значения мгновенного коэффициента промысловой смертности (</a:t>
            </a:r>
            <a:r>
              <a:rPr lang="en-US" dirty="0" smtClean="0"/>
              <a:t>F</a:t>
            </a:r>
            <a:r>
              <a:rPr lang="ru-RU" dirty="0" smtClean="0"/>
              <a:t> =0,31). Итоговое значение ОДУ стерляди в Томской области исходя из этих расчетов, составляет 9,0 т.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dirty="0" smtClean="0"/>
              <a:t>Стерлядь р. Чулым </a:t>
            </a:r>
          </a:p>
          <a:p>
            <a:r>
              <a:rPr lang="ru-RU" dirty="0" smtClean="0"/>
              <a:t>Река Чулым – один из самых крупных притоков Средней Оби. Его длина 1733 км, в том числе в пределах Томской области – 770 км (участок нижнего и части среднего течения). Ареал стада стерляди, обитающей в р. Чулым охватывает участок протяженностью более 1 тыс. км. </a:t>
            </a:r>
          </a:p>
          <a:p>
            <a:r>
              <a:rPr lang="ru-RU" dirty="0" smtClean="0"/>
              <a:t>По материалам наблюдений за 1973-1979 гг., в р. Чулым в промысловом стаде всегда преобладали  неполовозрелые и впервые нерестящиеся особи. Поэтому  вылов стерляди здесь был запрещен.  В верхнем течении р. Чулым был создан заказник, что положительно сказалось на запасах стерляди.</a:t>
            </a:r>
          </a:p>
          <a:p>
            <a:r>
              <a:rPr lang="ru-RU" dirty="0" smtClean="0"/>
              <a:t>В 2012 г. средние размеры стерляди увеличились почти на 2 см за счет увеличения доли крупных особей, способных к повторному нересту. </a:t>
            </a:r>
          </a:p>
          <a:p>
            <a:r>
              <a:rPr lang="ru-RU" dirty="0" smtClean="0"/>
              <a:t> Уловы стерляди в расчете на промысловое усилие на нижнем участке р. Чулым остались на высоком уровне, а на участке среднего течения возросли в 1,8 раза.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755576" y="1700809"/>
          <a:ext cx="7920879" cy="1944214"/>
        </p:xfrm>
        <a:graphic>
          <a:graphicData uri="http://schemas.openxmlformats.org/drawingml/2006/table">
            <a:tbl>
              <a:tblPr/>
              <a:tblGrid>
                <a:gridCol w="1340212"/>
                <a:gridCol w="820028"/>
                <a:gridCol w="1080120"/>
                <a:gridCol w="1080120"/>
                <a:gridCol w="1080120"/>
                <a:gridCol w="936104"/>
                <a:gridCol w="864096"/>
                <a:gridCol w="720079"/>
              </a:tblGrid>
              <a:tr h="6923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Участок реки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Годы наблюдений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2004-2006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2007-2009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2010-2012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Нижний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611560" y="732461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Уловы стерляди в р. Чулым в расчете на промысловое усилие (экз.)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7707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dirty="0" smtClean="0"/>
              <a:t> Максимальный улов стерляди  на усилие наблюдался в 1994 г. – 5.9 кг. К 2007 гг. вылов на промысловое усилие снизился почти в 3 раза. Он заметно возрос лишь в 2013 г., а в целом за последние 5 лет  вылов увеличился почти в 2 раза. Здесь положительную роль сыграло создание заказника на р. Чулым в Красноярском крае.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46930870"/>
              </p:ext>
            </p:extLst>
          </p:nvPr>
        </p:nvGraphicFramePr>
        <p:xfrm>
          <a:off x="755576" y="1196752"/>
          <a:ext cx="7704855" cy="2520281"/>
        </p:xfrm>
        <a:graphic>
          <a:graphicData uri="http://schemas.openxmlformats.org/drawingml/2006/table">
            <a:tbl>
              <a:tblPr/>
              <a:tblGrid>
                <a:gridCol w="1484175"/>
                <a:gridCol w="554748"/>
                <a:gridCol w="705781"/>
                <a:gridCol w="784202"/>
                <a:gridCol w="548941"/>
                <a:gridCol w="784202"/>
                <a:gridCol w="784202"/>
                <a:gridCol w="705781"/>
                <a:gridCol w="784202"/>
                <a:gridCol w="568621"/>
              </a:tblGrid>
              <a:tr h="4200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Участок реки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0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2005-2006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2008-2012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2013-2014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Нижний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15616" y="677307"/>
            <a:ext cx="69127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Прогнозы ОДУ стерляди в р. Чулым в 2003-2017 гг.  (т)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861047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dirty="0" smtClean="0"/>
              <a:t>ОДУ на 2016 г. был обоснован в объеме 1,0 т в связи с наметившейся в последнее время тенденцией увеличения запаса.  В 2017 г. рекомендуется оставить ОДУ для стерляди р. Чулым в объеме 1,0 т.</a:t>
            </a:r>
          </a:p>
          <a:p>
            <a:pPr indent="449263" algn="just"/>
            <a:r>
              <a:rPr lang="ru-RU" dirty="0" smtClean="0"/>
              <a:t> Таким образом, величина ОДУ стерляди в  Томской области в 2017 г. прогнозируется с учетом контрольного и научного лова, а так же объема вылова стерляди р. Чулым, на уровне 10 т.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552" y="693565"/>
            <a:ext cx="80648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Стерлядь  Новосибирского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водохранилища и Верхней Оби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just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1999 г. стерлядь р. Обь в Новосибирской области  и в Алтайском крае была внесена в региональные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Красные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книги.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Статус –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категория (низкая численность, сокращение ареала).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Промысел запрещен. </a:t>
            </a:r>
          </a:p>
          <a:p>
            <a:pPr indent="450850" algn="just" eaLnBrk="0" hangingPunct="0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Относительным показателем численности популяции рыб является улов на промысловое усилие в Новосибирском водохранилище.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многолетних данных по вылову стерляди за час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траления показал устойчивую тенденцию снижения этого показателя за рассматриваемый период 1970-2016 гг. </a:t>
            </a:r>
          </a:p>
          <a:p>
            <a:pPr indent="450850" algn="just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Наименьший средний за съемку улов на усилие (1,1 экз./час траления) был отмечен в 2008 г. В последующие 5 лет он колебался от 2,9 (2009 г.) до 13,9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экз./час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траления (2013 г.).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сравнения, в период с удовлетворительным состоянием запасов вида (семидесятые годы) эта величина достигала в среднем 58 экз./час траления.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49815684"/>
              </p:ext>
            </p:extLst>
          </p:nvPr>
        </p:nvGraphicFramePr>
        <p:xfrm>
          <a:off x="683568" y="836712"/>
          <a:ext cx="7632848" cy="45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67544" y="1045040"/>
            <a:ext cx="80648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Максимальные показателями численности сеголетков стерляди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наблюдались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середины восьмидесятых годов прошлого столетия. Во второй половине восьмидесятых годов отмечались невысокие показатели обилия молоди в водоеме – в среднем за период 309 тыс. экз.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девяностые годы численность пополнения стада стерляди вновь возросла (в среднем до 2,7 млн. экз.). Последние полтора десятилетия (2001-2016 гг.) и, в особенности, период 2006-2016 гг. характеризуются низким уровнем численности молоди, а также значительной вариабельностью этого показателя по годам - от максимума в 1,1 млн. экз. (2005 г.) до полного отсутствия в контрольных уловах в 2004, 2008, 2009 гг.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реднее значение численности пополнения стада стерляди минимально в последние 5 лет наблюдений. Очевидно, что уменьшился нерестовый потенциал стада, обусловленный снижением численности производителей.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Состояние запасов стерляди в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верхнеобского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стада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настоящее время нельзя признать благополучным.  Запрет промысла необходимо сохранить и в дальнейшем.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Положительный факт, способствующий увеличению численности – выращивание молоди и выпуск в водохранилище в последние годы.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600" b="1" dirty="0" smtClean="0"/>
              <a:t>Байкальский осетр</a:t>
            </a:r>
            <a:r>
              <a:rPr lang="ru-RU" sz="2600" dirty="0" smtClean="0"/>
              <a:t> </a:t>
            </a:r>
          </a:p>
          <a:p>
            <a:pPr algn="just"/>
            <a:r>
              <a:rPr lang="ru-RU" dirty="0" smtClean="0"/>
              <a:t>Байкальский осетр – наиболее ценный </a:t>
            </a:r>
            <a:r>
              <a:rPr lang="ru-RU" dirty="0" err="1" smtClean="0"/>
              <a:t>эндемичный</a:t>
            </a:r>
            <a:r>
              <a:rPr lang="ru-RU" dirty="0" smtClean="0"/>
              <a:t> представитель ихтиофауны озера Байкал. Нерациональный промысел в начале XX века, базировавшийся на вылове производителей во время нерестовой миграции и повсеместном истреблении молоди, привел к резкому сокращению его численности и, соответственно, уловов.</a:t>
            </a:r>
          </a:p>
          <a:p>
            <a:pPr algn="just"/>
            <a:r>
              <a:rPr lang="ru-RU" dirty="0" smtClean="0"/>
              <a:t> В 1945 г.  был  установлен запрет на его вылов, который действует по настоящее время. В 1985-1988 гг.  численность  осетра оценивалась на </a:t>
            </a:r>
            <a:r>
              <a:rPr lang="ru-RU" dirty="0" err="1" smtClean="0"/>
              <a:t>Селенгинском</a:t>
            </a:r>
            <a:r>
              <a:rPr lang="ru-RU" dirty="0" smtClean="0"/>
              <a:t> мелководье в 10-18 тыс. экземпляров, а в </a:t>
            </a:r>
            <a:r>
              <a:rPr lang="ru-RU" dirty="0" err="1" smtClean="0"/>
              <a:t>Баргузинском</a:t>
            </a:r>
            <a:r>
              <a:rPr lang="ru-RU" dirty="0" smtClean="0"/>
              <a:t> заливе в 3-4 тыс. экземпляров. В 1986-1988 годах в р. Селенгу заходило на нерест всего 70-140 производителей.</a:t>
            </a:r>
          </a:p>
          <a:p>
            <a:pPr algn="just"/>
            <a:r>
              <a:rPr lang="ru-RU" dirty="0" smtClean="0"/>
              <a:t> В связи с крайне низкой численностью и малым количеством производителей байкальский осетр был занесен в Красную книгу России (1988), Красную книгу МСОП (1996) и отнесен к редким исчезающим формам.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545A6-F398-475E-9C6E-590C04C9EB7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4344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Кроме того, негативную роль  сыграло и  понижение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уровенного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режима р. Обь во время нереста осетра,  существенно затруднившее  его естественное воспроизводство. Ранее было установлено, что годам с высокой водностью в период нереста осетра соответствует высокая численность его молоди [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Петкевич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1952;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Вотинов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Касьянов, 1978; Соловов, 1997]. Благоприятные гидрологические условия для эффективного нереста создаются при средних уровнях воды в период размножения не ниже 500-520 см от условного нуля по водомерному посту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Кругликово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Вотинов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Касьянов, 1978]. В результате зарегулирования стока изменился гидрологический режим реки и в последние годы такой уровень не был отмечен ни разу даже как максимальный . </a:t>
            </a:r>
          </a:p>
          <a:p>
            <a:endParaRPr lang="ru-RU" dirty="0"/>
          </a:p>
        </p:txBody>
      </p:sp>
      <p:pic>
        <p:nvPicPr>
          <p:cNvPr id="4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8208912" cy="28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1984 г. были начаты работы по искусственному воспроизводству байкальского осетра.</a:t>
            </a:r>
          </a:p>
          <a:p>
            <a:pPr algn="just"/>
            <a:r>
              <a:rPr lang="ru-RU" dirty="0" smtClean="0"/>
              <a:t>Искусственное воспроизводство  осетра осуществляется за счёт  маточного стада, выращенного  на Гусиноозерском осетровом рыбоводном хозяйстве ФГБУ «</a:t>
            </a:r>
            <a:r>
              <a:rPr lang="ru-RU" dirty="0" err="1" smtClean="0"/>
              <a:t>Байкалрыбвод</a:t>
            </a:r>
            <a:r>
              <a:rPr lang="ru-RU" dirty="0" smtClean="0"/>
              <a:t>», а также выловленных в р. Селенге две «диких» производителей</a:t>
            </a:r>
            <a:r>
              <a:rPr lang="ru-RU" b="1" dirty="0" smtClean="0"/>
              <a:t>. </a:t>
            </a:r>
          </a:p>
          <a:p>
            <a:pPr algn="just"/>
            <a:r>
              <a:rPr lang="ru-RU" b="1" dirty="0" smtClean="0"/>
              <a:t> </a:t>
            </a:r>
            <a:r>
              <a:rPr lang="ru-RU" dirty="0" smtClean="0"/>
              <a:t>Молодь осетра подращивается  в бассейнах ИЦА-2, установленных в цехе </a:t>
            </a:r>
            <a:r>
              <a:rPr lang="ru-RU" dirty="0" err="1" smtClean="0"/>
              <a:t>подращивания</a:t>
            </a:r>
            <a:r>
              <a:rPr lang="ru-RU" dirty="0" smtClean="0"/>
              <a:t> молоди </a:t>
            </a:r>
            <a:r>
              <a:rPr lang="ru-RU" dirty="0" err="1" smtClean="0"/>
              <a:t>Селенгинского</a:t>
            </a:r>
            <a:r>
              <a:rPr lang="ru-RU" dirty="0" smtClean="0"/>
              <a:t> экспериментального рыбоводного завода, а </a:t>
            </a:r>
            <a:r>
              <a:rPr lang="ru-RU" dirty="0" err="1" smtClean="0"/>
              <a:t>таже</a:t>
            </a:r>
            <a:r>
              <a:rPr lang="ru-RU" dirty="0" smtClean="0"/>
              <a:t>  в бассейнах, лотках и прудах ГОРХ.  В последние годы в оз. Байкал и его притоки выпускается  около 1,0 млн. экз. </a:t>
            </a:r>
            <a:r>
              <a:rPr lang="ru-RU" dirty="0" err="1" smtClean="0"/>
              <a:t>подрощенной</a:t>
            </a:r>
            <a:r>
              <a:rPr lang="ru-RU" dirty="0" smtClean="0"/>
              <a:t> молоди байкальского осетра  средней массой 1,2 -2,5 г. </a:t>
            </a:r>
          </a:p>
          <a:p>
            <a:pPr algn="just"/>
            <a:r>
              <a:rPr lang="ru-RU" dirty="0" smtClean="0"/>
              <a:t>При столь незначительных объёмах искусственного воспроизводства  осётра,    и существующем браконьерском вылове,   его  численность в оз. Байкал  находится на крайне низком уровне. 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7000"/>
            <a:ext cx="8229600" cy="3710599"/>
          </a:xfrm>
          <a:prstGeom prst="rect">
            <a:avLst/>
          </a:prstGeom>
          <a:noFill/>
          <a:ln>
            <a:noFill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971600" y="5037971"/>
            <a:ext cx="7272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Рис.12. Количество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подрощенной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молоди байкальского осетра, выпущенной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от искусственного воспроизводства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тыс. экз.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 smtClean="0"/>
              <a:t>Сибирский осётр в Республике Саха (Якутия)</a:t>
            </a:r>
          </a:p>
          <a:p>
            <a:pPr algn="just"/>
            <a:r>
              <a:rPr lang="ru-RU" dirty="0" smtClean="0"/>
              <a:t>В реке Лена сибирский осетр распространен от п. Усть-Кут (верхнее течение)  до приморья на протяжении 3,5 тыс. км. </a:t>
            </a:r>
          </a:p>
          <a:p>
            <a:pPr algn="just"/>
            <a:r>
              <a:rPr lang="ru-RU" dirty="0" smtClean="0"/>
              <a:t>Популяция осетра р. Лены состоит из нескольких локальных группировок, каждая из которых имеет свои районы нагула, места зимовок и нереста. Наибольшую промысловую численность имеет осетр, обитающий в нижнем течении и дельте р. Лены, где располагаются его основные нерестилища. </a:t>
            </a:r>
          </a:p>
          <a:p>
            <a:pPr algn="just"/>
            <a:r>
              <a:rPr lang="ru-RU" dirty="0" smtClean="0"/>
              <a:t>Промысловый лов  осетра осуществляется 35 рыбодобывающими организациями. Основной промышленный вылов осетра производится в нижнем течении р. Лена . Вылов производится ставными и плавными сетями.</a:t>
            </a:r>
          </a:p>
          <a:p>
            <a:pPr algn="just"/>
            <a:r>
              <a:rPr lang="ru-RU" dirty="0" smtClean="0"/>
              <a:t>Вылов осетра во всех других реках Якутии запрещён.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lvl="0"/>
            <a:r>
              <a:rPr lang="ru-RU" dirty="0" smtClean="0"/>
              <a:t>Традиционное рыболовство. Объемы выделяемых квот в целях традиционного рыболовства КМНС  устанавливаются </a:t>
            </a:r>
            <a:r>
              <a:rPr lang="ru-RU" dirty="0" err="1" smtClean="0"/>
              <a:t>Росрыболовством</a:t>
            </a:r>
            <a:r>
              <a:rPr lang="ru-RU" dirty="0" smtClean="0"/>
              <a:t> в пределах ОДУ в размере 3,9 т (на 2016 г.).Отчетность по вылову осетра в целях традиционного рыболовства не является </a:t>
            </a:r>
            <a:r>
              <a:rPr lang="ru-RU" dirty="0" err="1" smtClean="0"/>
              <a:t>обязательной.Получение</a:t>
            </a:r>
            <a:r>
              <a:rPr lang="ru-RU" dirty="0" smtClean="0"/>
              <a:t> разрешения на осуществления рыболовства КМНС  носит заявительный характер. Фактический вылов осетра, лицами, отнесёнными к числу КМНС, неизвестен.</a:t>
            </a:r>
          </a:p>
          <a:p>
            <a:r>
              <a:rPr lang="ru-RU" dirty="0" smtClean="0"/>
              <a:t>Любительский лов осетра осуществляется на участках отведенных для любительского и спортивного рыболовства и регулируется приказом </a:t>
            </a:r>
            <a:r>
              <a:rPr lang="ru-RU" dirty="0" err="1" smtClean="0"/>
              <a:t>Росрыболовства</a:t>
            </a:r>
            <a:r>
              <a:rPr lang="ru-RU" dirty="0" smtClean="0"/>
              <a:t>, на основании предложений Госкомитета РС(Я) по делам Арктики. Статистика уловов крайне ненадёжна. По экспертной оценке только в среднем течении р. Лены, где сосредоточены крупные населенные пункты, любительский и неучтенный вылов осетра составляет не менее 20 т ежегодно.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88966537"/>
              </p:ext>
            </p:extLst>
          </p:nvPr>
        </p:nvGraphicFramePr>
        <p:xfrm>
          <a:off x="323528" y="496911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37321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Рис. 13. Динамика официальных  уловов осетра </a:t>
            </a:r>
          </a:p>
          <a:p>
            <a:pPr algn="ctr"/>
            <a:r>
              <a:rPr lang="ru-RU" dirty="0" smtClean="0"/>
              <a:t>в р. Лена в 1940 по 2015 гг., т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/>
          </p:nvPr>
        </p:nvPicPr>
        <p:blipFill>
          <a:blip r:embed="rId2" cstate="print">
            <a:grayscl/>
          </a:blip>
          <a:srcRect l="-3221" t="-3288" r="-5746" b="-1212"/>
          <a:stretch>
            <a:fillRect/>
          </a:stretch>
        </p:blipFill>
        <p:spPr bwMode="auto">
          <a:xfrm>
            <a:off x="827584" y="1196753"/>
            <a:ext cx="792088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3548" y="4869160"/>
            <a:ext cx="8244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15.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Соотношение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прогнозируемого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официального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вылова осетра в р. Лена.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363272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    В целом запасы осетра в бассейне р. Лена (на территории  Республики Саха -Якутии) находятся в удовлетворительном состоянии, позволяют вылавливать его в объеме 35 т. Величина ОДУ для нижнего течения, где ведется преимущественно промышленный лов, определена в 30 т, а для среднего течения р. Лена  рекомендуется разрешить к вылову не более 5 т.</a:t>
            </a:r>
          </a:p>
          <a:p>
            <a:pPr algn="just"/>
            <a:r>
              <a:rPr lang="ru-RU" dirty="0" smtClean="0"/>
              <a:t>Существующие ограничения на вылов  осетра, установленные Правилами рыболовства:</a:t>
            </a:r>
          </a:p>
          <a:p>
            <a:pPr lvl="0" algn="just"/>
            <a:r>
              <a:rPr lang="ru-RU" dirty="0" smtClean="0"/>
              <a:t>Запрет на осуществление промышленного рыболовства  в нерестовый период с  15 июня по 15 июля, а при любительском рыболовстве - с 15 мая по 15 июня и с 20 сентября по 20 октября.</a:t>
            </a:r>
          </a:p>
          <a:p>
            <a:pPr lvl="0" algn="just"/>
            <a:r>
              <a:rPr lang="ru-RU" dirty="0" smtClean="0"/>
              <a:t>Квоты вылова при осуществлении промышленного рыболовства </a:t>
            </a:r>
          </a:p>
          <a:p>
            <a:pPr algn="just"/>
            <a:r>
              <a:rPr lang="ru-RU" dirty="0" smtClean="0"/>
              <a:t>Установление размера ячеи в орудиях лова и нормы прилова молоди.</a:t>
            </a:r>
          </a:p>
          <a:p>
            <a:pPr algn="just"/>
            <a:r>
              <a:rPr lang="ru-RU" dirty="0" smtClean="0"/>
              <a:t>Запрет на вылов осетра за пределами рыбопромысловых участков для промышленного и любительского рыболовства.</a:t>
            </a:r>
          </a:p>
          <a:p>
            <a:pPr>
              <a:lnSpc>
                <a:spcPct val="150000"/>
              </a:lnSpc>
            </a:pPr>
            <a:endParaRPr lang="ru-RU" sz="1600" dirty="0" smtClean="0"/>
          </a:p>
          <a:p>
            <a:pPr marL="44450" indent="404813" algn="just">
              <a:buNone/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2600" b="1" dirty="0" smtClean="0"/>
              <a:t>Дополнительные меры по регулированию промысла  и увеличению численности сибирского осетра в Республике Саха (Якутия).</a:t>
            </a:r>
          </a:p>
          <a:p>
            <a:pPr algn="just"/>
            <a:r>
              <a:rPr lang="ru-RU" dirty="0" smtClean="0"/>
              <a:t>При выдаче разрешений на осуществление промышленного рыболовства  Ленскому территориальному управлению </a:t>
            </a:r>
            <a:r>
              <a:rPr lang="ru-RU" dirty="0" err="1" smtClean="0"/>
              <a:t>Росрыболовства</a:t>
            </a:r>
            <a:r>
              <a:rPr lang="ru-RU" dirty="0" smtClean="0"/>
              <a:t>   следует устанавливать ограничения по количеству орудий лова для каждого РПУ.</a:t>
            </a:r>
          </a:p>
          <a:p>
            <a:pPr lvl="0" algn="just"/>
            <a:r>
              <a:rPr lang="ru-RU" dirty="0" smtClean="0"/>
              <a:t>Оптимизация промысла осетра по срокам и местам лова, регулирование численности рыбаков и количества  орудий лова.</a:t>
            </a:r>
          </a:p>
          <a:p>
            <a:pPr algn="just"/>
            <a:r>
              <a:rPr lang="ru-RU" dirty="0"/>
              <a:t>Упорядочение рыболовства КМНС –только на РПУ и только при наличии разрешительных документов.</a:t>
            </a:r>
          </a:p>
          <a:p>
            <a:pPr algn="just"/>
            <a:r>
              <a:rPr lang="ru-RU" dirty="0"/>
              <a:t>Установление суточной  нормы вылова осетра  при осуществлении любительского рыболовства на РПУ, которая    указывается в путёвке в пределах выделенной квоты. </a:t>
            </a:r>
          </a:p>
          <a:p>
            <a:pPr lvl="0" algn="just"/>
            <a:r>
              <a:rPr lang="ru-RU" dirty="0" smtClean="0"/>
              <a:t>Усиление охраны осетра во время нерестовых миграций, а также на местах нереста и зимовальных ямах. </a:t>
            </a:r>
          </a:p>
          <a:p>
            <a:pPr lvl="0" algn="just"/>
            <a:r>
              <a:rPr lang="ru-RU" dirty="0" smtClean="0"/>
              <a:t>Возобновление работ по искусственному воспроизводству осетра. </a:t>
            </a:r>
          </a:p>
          <a:p>
            <a:pPr lvl="0" algn="just"/>
            <a:r>
              <a:rPr lang="ru-RU" dirty="0" smtClean="0"/>
              <a:t>Проведение работ по просвещению населения  о недопустимости вылова молоди сибирского осетра.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10000"/>
          </a:bodyPr>
          <a:lstStyle/>
          <a:p>
            <a:pPr marL="365760" lvl="1" indent="0" algn="ctr">
              <a:buNone/>
            </a:pPr>
            <a:r>
              <a:rPr lang="ru-RU" sz="3000" dirty="0" smtClean="0"/>
              <a:t>Заключение</a:t>
            </a:r>
          </a:p>
          <a:p>
            <a:pPr marL="228600" lvl="1" algn="just">
              <a:lnSpc>
                <a:spcPct val="90000"/>
              </a:lnSpc>
            </a:pPr>
            <a:r>
              <a:rPr lang="ru-RU" sz="1900" dirty="0" smtClean="0"/>
              <a:t>Численность сибирского осетра в обской и  байкальской популяций сохраняется на крайне низком уровне. Внесение этих популяций  в Красную Книгу РФ не способствовало увеличению их численности.</a:t>
            </a:r>
          </a:p>
          <a:p>
            <a:pPr marL="228600" lvl="1" algn="just">
              <a:lnSpc>
                <a:spcPct val="90000"/>
              </a:lnSpc>
            </a:pPr>
            <a:r>
              <a:rPr lang="ru-RU" sz="1900" dirty="0" smtClean="0"/>
              <a:t> Необходимо увеличить объёмы искусственного воспроизводства  осетра и обеспечить их  охрану в течение всего жизненного цикла. </a:t>
            </a:r>
          </a:p>
          <a:p>
            <a:pPr marL="228600" lvl="1" algn="just">
              <a:lnSpc>
                <a:spcPct val="90000"/>
              </a:lnSpc>
            </a:pPr>
            <a:r>
              <a:rPr lang="ru-RU" sz="1900" dirty="0" smtClean="0"/>
              <a:t>Запасы осетра в р.Лена  находятся  в удовлетворительном состоянии и позволяют осуществлять промысел в сложившемся режиме. Однако и здесь достаточно развит </a:t>
            </a:r>
            <a:r>
              <a:rPr lang="ru-RU" sz="1900" dirty="0" err="1" smtClean="0"/>
              <a:t>ННН-промысел</a:t>
            </a:r>
            <a:r>
              <a:rPr lang="ru-RU" sz="1900" dirty="0" smtClean="0"/>
              <a:t>.</a:t>
            </a:r>
          </a:p>
          <a:p>
            <a:pPr marL="228600" lvl="1" algn="just">
              <a:lnSpc>
                <a:spcPct val="90000"/>
              </a:lnSpc>
            </a:pPr>
            <a:r>
              <a:rPr lang="ru-RU" sz="1900" dirty="0" smtClean="0"/>
              <a:t>В уловах  стерляди  повсеместно преобладают впервые нерестящиеся и неполовозрелые особи. Её численность в большинстве водных объектов находится на низком уровне.  Основная причина – </a:t>
            </a:r>
            <a:r>
              <a:rPr lang="ru-RU" sz="1900" dirty="0" err="1" smtClean="0"/>
              <a:t>ННН-промысел</a:t>
            </a:r>
            <a:r>
              <a:rPr lang="ru-RU" sz="1900" dirty="0" smtClean="0"/>
              <a:t>.</a:t>
            </a:r>
          </a:p>
          <a:p>
            <a:pPr marL="228600" lvl="1" algn="just">
              <a:lnSpc>
                <a:spcPct val="90000"/>
              </a:lnSpc>
            </a:pPr>
            <a:r>
              <a:rPr lang="ru-RU" sz="1900" dirty="0" smtClean="0"/>
              <a:t>Территориальным органам рыбоохраны при выдаче разрешений  на вылов осетровых рыб необходимо для каждого РПУ указывать не только объём вылова, но и количество  разрешенных орудий лова  и продолжительность промысла.</a:t>
            </a:r>
          </a:p>
          <a:p>
            <a:pPr marL="228600" lvl="1" algn="just">
              <a:lnSpc>
                <a:spcPct val="90000"/>
              </a:lnSpc>
            </a:pPr>
            <a:r>
              <a:rPr lang="ru-RU" sz="1900" dirty="0" smtClean="0"/>
              <a:t>Вылов стерляди при осуществлении любительского рыболовства  по путёвкам  и  её добыча лицами, отнесёнными к КМНС приобретает всё большие масштабы. Поэтому необходим жесткий контроль за  этими  видами рыболовства. </a:t>
            </a:r>
          </a:p>
          <a:p>
            <a:pPr lvl="8"/>
            <a:endParaRPr lang="ru-RU" sz="24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545A6-F398-475E-9C6E-590C04C9EB7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Учтенный вылов осетра в 2015 г.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Обь-Иртышском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бассейне для целей воспроизводства составил 0,413 т. Заготовка осетра производилась ФГБУ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Нижнеобьрыбвод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на р. Обь в пределах ХМАО, р. Иртыш и на р. Тобол. Всего за период заготовки добыли 28 экземпляров сибирского осетра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Принимаемых мер по охране и  искусственному воспроизводству недостаточно для увеличения численности популяции.</a:t>
            </a:r>
            <a:b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Количество выпускаемой молоди не соответствует биологическим потребностям вида. Так для Обской популяции необходимое количество сеголеток было определено в 10 млн. экз. – выпускается не более 2 млн. сеголеток.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Численность сибирского осетра в ближайшие годы, несмотря на некоторое увеличение прилова молоди осетра, сохранится на крайне низком уровне.   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Необходимо увеличение количества  выпускаемой  молоди и пресечение незаконного вылова осетра - охрана нерестилищ и мест зимовки в Обской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Тазовской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губах.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Крайне негативно на состоянии запасов осетра  влияет и его браконьерский вылов – молоди и взрослых рыб.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545A6-F398-475E-9C6E-590C04C9EB7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40195717"/>
              </p:ext>
            </p:extLst>
          </p:nvPr>
        </p:nvGraphicFramePr>
        <p:xfrm>
          <a:off x="467544" y="548681"/>
          <a:ext cx="8064896" cy="51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5463074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Рис.1.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Динамика вылова  сибирского осетра в водных объектах Тюменской области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6237312"/>
            <a:ext cx="1828800" cy="365125"/>
          </a:xfrm>
        </p:spPr>
        <p:txBody>
          <a:bodyPr/>
          <a:lstStyle/>
          <a:p>
            <a:pPr>
              <a:defRPr/>
            </a:pPr>
            <a:fld id="{C6C545A6-F398-475E-9C6E-590C04C9EB7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71600" y="908720"/>
          <a:ext cx="70567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566124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Рис.2. Выпуск молоди осетровых в р. Иртыш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Абалакским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рыбоводным заводом, млн. экз.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467544" y="404664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Стерлядь</a:t>
            </a:r>
          </a:p>
          <a:p>
            <a:pPr marL="0" indent="271463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Объ-Иртышском</a:t>
            </a:r>
            <a:r>
              <a:rPr lang="ru-RU" dirty="0" smtClean="0"/>
              <a:t> </a:t>
            </a:r>
            <a:r>
              <a:rPr lang="ru-RU" dirty="0" err="1" smtClean="0"/>
              <a:t>рыбохозяйственном</a:t>
            </a:r>
            <a:r>
              <a:rPr lang="ru-RU" dirty="0" smtClean="0"/>
              <a:t>  районе  стерлядь представлена   шестью локальными популяциями  (промысловыми стадами):</a:t>
            </a:r>
          </a:p>
          <a:p>
            <a:pPr marL="0" indent="271463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нижнеиртышское</a:t>
            </a:r>
            <a:r>
              <a:rPr lang="ru-RU" dirty="0" smtClean="0"/>
              <a:t> стадо- обитает в р. Иртыш  в границах ХМАО и Тюменской области;</a:t>
            </a:r>
          </a:p>
          <a:p>
            <a:pPr marL="0" indent="271463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верхнеиртышское</a:t>
            </a:r>
            <a:r>
              <a:rPr lang="ru-RU" dirty="0" smtClean="0"/>
              <a:t> стадо -  в Омской области;</a:t>
            </a:r>
          </a:p>
          <a:p>
            <a:pPr marL="0" indent="271463" algn="just">
              <a:buNone/>
            </a:pPr>
            <a:r>
              <a:rPr lang="ru-RU" dirty="0" smtClean="0"/>
              <a:t>-обское стадо -  в р. Обь  в границах ХМАО и частично ЯНАО;</a:t>
            </a:r>
          </a:p>
          <a:p>
            <a:pPr marL="0" indent="271463" algn="just">
              <a:buNone/>
            </a:pPr>
            <a:r>
              <a:rPr lang="ru-RU" dirty="0" smtClean="0"/>
              <a:t>-среднеобское стадо -  в р. Обь в Томской области;</a:t>
            </a:r>
          </a:p>
          <a:p>
            <a:pPr marL="0" indent="271463" algn="just">
              <a:buNone/>
            </a:pPr>
            <a:r>
              <a:rPr lang="ru-RU" dirty="0" smtClean="0"/>
              <a:t>-стадо стерляди  в р. Чулым в Томской области;</a:t>
            </a:r>
          </a:p>
          <a:p>
            <a:pPr marL="0" indent="271463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верхнеобское</a:t>
            </a:r>
            <a:r>
              <a:rPr lang="ru-RU" dirty="0" smtClean="0"/>
              <a:t> стадо в Новосибирском водохранилище и в Верхней Оби.</a:t>
            </a:r>
          </a:p>
          <a:p>
            <a:pPr marL="0" indent="271463" algn="just">
              <a:buNone/>
            </a:pPr>
            <a:r>
              <a:rPr lang="ru-RU" dirty="0" smtClean="0"/>
              <a:t>Состояние запасов  стерляди различно, но везде  её численность находится на низком уровне в силу  существенного </a:t>
            </a:r>
            <a:r>
              <a:rPr lang="ru-RU" dirty="0" err="1" smtClean="0"/>
              <a:t>ННН-промысла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C545A6-F398-475E-9C6E-590C04C9EB7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6" name="Rectangle 1684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7" name="Rectangle 1686"/>
          <p:cNvSpPr>
            <a:spLocks noChangeArrowheads="1"/>
          </p:cNvSpPr>
          <p:nvPr/>
        </p:nvSpPr>
        <p:spPr bwMode="auto">
          <a:xfrm>
            <a:off x="4787900" y="2852738"/>
            <a:ext cx="414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>
            <a:spAutoFit/>
          </a:bodyPr>
          <a:lstStyle/>
          <a:p>
            <a:pPr>
              <a:tabLst>
                <a:tab pos="1085850" algn="l"/>
              </a:tabLst>
            </a:pPr>
            <a:endParaRPr lang="ru-RU">
              <a:latin typeface="Arial" charset="0"/>
            </a:endParaRPr>
          </a:p>
        </p:txBody>
      </p:sp>
      <p:sp>
        <p:nvSpPr>
          <p:cNvPr id="13319" name="Rectangle 1691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0" name="Rectangle 169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1" name="Rectangle 1694"/>
          <p:cNvSpPr>
            <a:spLocks noChangeArrowheads="1"/>
          </p:cNvSpPr>
          <p:nvPr/>
        </p:nvSpPr>
        <p:spPr bwMode="auto">
          <a:xfrm>
            <a:off x="613193" y="5285493"/>
            <a:ext cx="7416824" cy="63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0800" bIns="10800" anchor="ctr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Рис. 3. Динамика вылова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стерляди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Тюменской области, включая ЯНАО и ХМАО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Rectangle 1696"/>
          <p:cNvSpPr>
            <a:spLocks noChangeArrowheads="1"/>
          </p:cNvSpPr>
          <p:nvPr/>
        </p:nvSpPr>
        <p:spPr bwMode="auto">
          <a:xfrm>
            <a:off x="-33338" y="7429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3" name="Rectangle 103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 anchor="ctr">
            <a:spAutoFit/>
          </a:bodyPr>
          <a:lstStyle/>
          <a:p>
            <a:endParaRPr lang="ru-RU"/>
          </a:p>
        </p:txBody>
      </p:sp>
      <p:sp>
        <p:nvSpPr>
          <p:cNvPr id="13324" name="Rectangle 105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 anchor="ctr"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3718297" y="6492875"/>
            <a:ext cx="1828800" cy="365125"/>
          </a:xfrm>
        </p:spPr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231158"/>
              </p:ext>
            </p:extLst>
          </p:nvPr>
        </p:nvGraphicFramePr>
        <p:xfrm>
          <a:off x="323528" y="332656"/>
          <a:ext cx="8280598" cy="4947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643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4CE0C-4D42-4149-B948-5CC9B3E2F6F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04458186"/>
              </p:ext>
            </p:extLst>
          </p:nvPr>
        </p:nvGraphicFramePr>
        <p:xfrm>
          <a:off x="457200" y="457200"/>
          <a:ext cx="8229600" cy="527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9627" y="544522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Рис.4 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вылова обской и иртышской популяции стерляди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Тюменской области, включая ЯНАО и ХМАО</a:t>
            </a:r>
          </a:p>
        </p:txBody>
      </p:sp>
    </p:spTree>
    <p:extLst>
      <p:ext uri="{BB962C8B-B14F-4D97-AF65-F5344CB8AC3E}">
        <p14:creationId xmlns:p14="http://schemas.microsoft.com/office/powerpoint/2010/main" val="35832067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11652</TotalTime>
  <Words>3163</Words>
  <Application>Microsoft Office PowerPoint</Application>
  <PresentationFormat>Экран (4:3)</PresentationFormat>
  <Paragraphs>521</Paragraphs>
  <Slides>38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СибрыбНИИпроект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Вылежинский</dc:creator>
  <cp:lastModifiedBy>user</cp:lastModifiedBy>
  <cp:revision>1126</cp:revision>
  <cp:lastPrinted>2015-03-31T03:58:16Z</cp:lastPrinted>
  <dcterms:created xsi:type="dcterms:W3CDTF">2007-03-20T06:21:00Z</dcterms:created>
  <dcterms:modified xsi:type="dcterms:W3CDTF">2016-12-16T09:13:33Z</dcterms:modified>
</cp:coreProperties>
</file>